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jpg" ContentType="image/jpeg"/>
  <Override PartName="/ppt/media/image17.jpg" ContentType="image/jpeg"/>
  <Override PartName="/ppt/media/image1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5"/>
  </p:notesMasterIdLst>
  <p:sldIdLst>
    <p:sldId id="264" r:id="rId2"/>
    <p:sldId id="258" r:id="rId3"/>
    <p:sldId id="265" r:id="rId4"/>
    <p:sldId id="266" r:id="rId5"/>
    <p:sldId id="267" r:id="rId6"/>
    <p:sldId id="268" r:id="rId7"/>
    <p:sldId id="285" r:id="rId8"/>
    <p:sldId id="292" r:id="rId9"/>
    <p:sldId id="270" r:id="rId10"/>
    <p:sldId id="286" r:id="rId11"/>
    <p:sldId id="291" r:id="rId12"/>
    <p:sldId id="273" r:id="rId13"/>
    <p:sldId id="274" r:id="rId14"/>
    <p:sldId id="287" r:id="rId15"/>
    <p:sldId id="289" r:id="rId16"/>
    <p:sldId id="290" r:id="rId17"/>
    <p:sldId id="276" r:id="rId18"/>
    <p:sldId id="277" r:id="rId19"/>
    <p:sldId id="278" r:id="rId20"/>
    <p:sldId id="279" r:id="rId21"/>
    <p:sldId id="280" r:id="rId22"/>
    <p:sldId id="281" r:id="rId23"/>
    <p:sldId id="282" r:id="rId2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40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7DAD-4245-79F6-C5B2-DCE9FFE15056}"/>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A50EB9AD-E510-63F2-B5D3-0E947F8FA5B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79B473-DC51-6309-AE6B-BDCA1C229759}"/>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7D8348AE-8586-D457-9AB1-DBB2FB5CB6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B0D7E8-04C6-8837-6DD5-90F69F9939B7}"/>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32798439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A22A-DB6F-56F2-3A34-52D6822537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13AB08-CC79-9B0A-BBDA-64FA5EAFA6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18BBFA-BF44-C9D7-D143-7E723B610C73}"/>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EF4C30E0-0138-F0A3-C779-73DC508029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192E4C-098E-EB86-5D5D-6B0C0E685BC4}"/>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39193742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DDB70-F10B-3039-B1E2-51E335EFAE51}"/>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E6EBAC-701E-4A48-7150-8F00C0814B2E}"/>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957232-DD41-ABE3-DB5B-628FF619F527}"/>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63582555-1000-F608-53B7-99F94EC63D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DF598B-FE74-9932-3D14-76426320ACB7}"/>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35962143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656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59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6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407C-E8FF-F6D5-1300-06F24C447E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E9D8BB-B0F0-F304-E2AE-BB3BA7E20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540753-ABF7-62CE-D317-64B052DF0E63}"/>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9194E801-8E42-273E-5E46-4C7C053A16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615DAE-6539-CED4-8165-23D0F2BEFE8F}"/>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17805588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56D3-FF2A-A90B-9CE0-2F229C8BE25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95C1AE-F2C0-A7B7-839D-873A86B930E5}"/>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2BC9F1-9A0A-6ED1-32D5-6F105AAF3A81}"/>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A70B37BC-D020-F629-2F08-5073509554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74CE74-541E-9E33-0051-C99F456AD5DA}"/>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11689300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ED07-B47F-D0F8-7970-D350A4A293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61DF01-988D-6A20-D81C-C0E167112751}"/>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F1BAAA-804D-A86E-423D-367B4010BBC2}"/>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C2CC76-276D-D940-A1EE-E2F05B795458}"/>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6" name="Footer Placeholder 5">
            <a:extLst>
              <a:ext uri="{FF2B5EF4-FFF2-40B4-BE49-F238E27FC236}">
                <a16:creationId xmlns:a16="http://schemas.microsoft.com/office/drawing/2014/main" id="{99846E37-D498-1882-80BD-2D8945DDD9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BA7BF-555A-CBB4-34A5-3B2078E6CA25}"/>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17107295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4EB1-DAF8-3627-E71A-C00A7E9AA0BE}"/>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35E7A2-576B-8DBF-686D-BFFEA34C408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3A21B69F-5A93-6A08-9650-04F76D190872}"/>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ADDCC3-A4C1-25DF-38C0-7D2B4E2C45A2}"/>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ADFCEC7-EA55-BDE2-6891-FF8E49B885A3}"/>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5A303C-C216-628D-DA0C-89C0DB1E7235}"/>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8" name="Footer Placeholder 7">
            <a:extLst>
              <a:ext uri="{FF2B5EF4-FFF2-40B4-BE49-F238E27FC236}">
                <a16:creationId xmlns:a16="http://schemas.microsoft.com/office/drawing/2014/main" id="{C28C3CCC-F349-8E7E-951F-E9976B1095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568C48-67DD-975C-423F-7D760CAE5BFB}"/>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30003633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6D14-A2AC-761B-F682-0EFAA13A39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2BF55C-75E2-E695-104A-618FC2617EB1}"/>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4" name="Footer Placeholder 3">
            <a:extLst>
              <a:ext uri="{FF2B5EF4-FFF2-40B4-BE49-F238E27FC236}">
                <a16:creationId xmlns:a16="http://schemas.microsoft.com/office/drawing/2014/main" id="{83D502EE-289D-691D-7BA8-192C21C0D8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D6DEBD-1D60-A275-D114-945EA43B36BF}"/>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4039936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1EBAA7-BB44-B924-D59D-3E6912D0A913}"/>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3" name="Footer Placeholder 2">
            <a:extLst>
              <a:ext uri="{FF2B5EF4-FFF2-40B4-BE49-F238E27FC236}">
                <a16:creationId xmlns:a16="http://schemas.microsoft.com/office/drawing/2014/main" id="{C3047F75-596F-4D7D-A69E-30594CA8EAD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5B6EB7-65BE-D826-6FAF-89D343841ABA}"/>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26730724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B436-DD8E-0A95-CF24-2FFB91D853C2}"/>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5C97EF-ADDB-8426-5774-75E3C848D14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2792D6-760A-9C4F-ACCF-56619AB8249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F2E3BA4-A94F-6B02-E03A-332AABA8FD95}"/>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6" name="Footer Placeholder 5">
            <a:extLst>
              <a:ext uri="{FF2B5EF4-FFF2-40B4-BE49-F238E27FC236}">
                <a16:creationId xmlns:a16="http://schemas.microsoft.com/office/drawing/2014/main" id="{E6528A91-E989-9EE5-58C4-3AB33EFC0F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4D190B-D385-E465-7A15-0027FDA82E3C}"/>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16156302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FA07-CDE9-E95E-44F2-F18BF735F63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89AA0B-4F83-25A2-4F9F-9536FEC657BE}"/>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13187A3D-166A-25C4-F883-2620DD97857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8776EF1-9F07-9960-1682-A5BE8C4A7C03}"/>
              </a:ext>
            </a:extLst>
          </p:cNvPr>
          <p:cNvSpPr>
            <a:spLocks noGrp="1"/>
          </p:cNvSpPr>
          <p:nvPr>
            <p:ph type="dt" sz="half" idx="10"/>
          </p:nvPr>
        </p:nvSpPr>
        <p:spPr/>
        <p:txBody>
          <a:bodyPr/>
          <a:lstStyle/>
          <a:p>
            <a:fld id="{8DC1285E-5C75-452E-9039-ACDCF504DDE7}" type="datetimeFigureOut">
              <a:rPr lang="en-IN" smtClean="0"/>
              <a:t>24-01-2025</a:t>
            </a:fld>
            <a:endParaRPr lang="en-IN"/>
          </a:p>
        </p:txBody>
      </p:sp>
      <p:sp>
        <p:nvSpPr>
          <p:cNvPr id="6" name="Footer Placeholder 5">
            <a:extLst>
              <a:ext uri="{FF2B5EF4-FFF2-40B4-BE49-F238E27FC236}">
                <a16:creationId xmlns:a16="http://schemas.microsoft.com/office/drawing/2014/main" id="{1602FEE6-A9D6-01A8-8EC0-B78184449C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A17E14-7DA5-7E76-1E38-75B5510F3376}"/>
              </a:ext>
            </a:extLst>
          </p:cNvPr>
          <p:cNvSpPr>
            <a:spLocks noGrp="1"/>
          </p:cNvSpPr>
          <p:nvPr>
            <p:ph type="sldNum" sz="quarter" idx="12"/>
          </p:nvPr>
        </p:nvSpPr>
        <p:spPr/>
        <p:txBody>
          <a:bodyPr/>
          <a:lstStyle/>
          <a:p>
            <a:fld id="{29618E3F-0B5C-4D96-AAAF-D75AA4B13CFE}" type="slidenum">
              <a:rPr lang="en-IN" smtClean="0"/>
              <a:t>‹#›</a:t>
            </a:fld>
            <a:endParaRPr lang="en-IN"/>
          </a:p>
        </p:txBody>
      </p:sp>
    </p:spTree>
    <p:extLst>
      <p:ext uri="{BB962C8B-B14F-4D97-AF65-F5344CB8AC3E}">
        <p14:creationId xmlns:p14="http://schemas.microsoft.com/office/powerpoint/2010/main" val="8248196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25D5F-FB70-9DF2-F400-F95555C401F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6BF88E-56B2-BA2C-1851-54BD5CE644CE}"/>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E058A1-D3A1-27E6-6050-6A9F2CF9CBD0}"/>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8DC1285E-5C75-452E-9039-ACDCF504DDE7}" type="datetimeFigureOut">
              <a:rPr lang="en-IN" smtClean="0"/>
              <a:t>24-01-2025</a:t>
            </a:fld>
            <a:endParaRPr lang="en-IN"/>
          </a:p>
        </p:txBody>
      </p:sp>
      <p:sp>
        <p:nvSpPr>
          <p:cNvPr id="5" name="Footer Placeholder 4">
            <a:extLst>
              <a:ext uri="{FF2B5EF4-FFF2-40B4-BE49-F238E27FC236}">
                <a16:creationId xmlns:a16="http://schemas.microsoft.com/office/drawing/2014/main" id="{987D8142-4DDB-3872-619A-2DC28EE6A35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08AE9E-DD51-8065-819F-45659E5AE43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29618E3F-0B5C-4D96-AAAF-D75AA4B13CFE}" type="slidenum">
              <a:rPr lang="en-IN" smtClean="0"/>
              <a:t>‹#›</a:t>
            </a:fld>
            <a:endParaRPr lang="en-IN"/>
          </a:p>
        </p:txBody>
      </p:sp>
    </p:spTree>
    <p:extLst>
      <p:ext uri="{BB962C8B-B14F-4D97-AF65-F5344CB8AC3E}">
        <p14:creationId xmlns:p14="http://schemas.microsoft.com/office/powerpoint/2010/main" val="179684958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D18D3FFF-6533-8AE9-1491-44C5611DEB9B}"/>
              </a:ext>
            </a:extLst>
          </p:cNvPr>
          <p:cNvPicPr>
            <a:picLocks noChangeAspect="1"/>
          </p:cNvPicPr>
          <p:nvPr/>
        </p:nvPicPr>
        <p:blipFill>
          <a:blip r:embed="rId2"/>
          <a:stretch>
            <a:fillRect/>
          </a:stretch>
        </p:blipFill>
        <p:spPr>
          <a:xfrm>
            <a:off x="0" y="0"/>
            <a:ext cx="5486400" cy="8229600"/>
          </a:xfrm>
          <a:prstGeom prst="rect">
            <a:avLst/>
          </a:prstGeom>
        </p:spPr>
      </p:pic>
      <p:sp>
        <p:nvSpPr>
          <p:cNvPr id="4" name="Text 0">
            <a:extLst>
              <a:ext uri="{FF2B5EF4-FFF2-40B4-BE49-F238E27FC236}">
                <a16:creationId xmlns:a16="http://schemas.microsoft.com/office/drawing/2014/main" id="{D5084F4D-A238-D04A-D2D7-CCBF9DFD281D}"/>
              </a:ext>
            </a:extLst>
          </p:cNvPr>
          <p:cNvSpPr/>
          <p:nvPr/>
        </p:nvSpPr>
        <p:spPr>
          <a:xfrm>
            <a:off x="6358057" y="401143"/>
            <a:ext cx="7415927" cy="3261836"/>
          </a:xfrm>
          <a:prstGeom prst="rect">
            <a:avLst/>
          </a:prstGeom>
          <a:noFill/>
          <a:ln/>
        </p:spPr>
        <p:txBody>
          <a:bodyPr wrap="square" lIns="0" tIns="0" rIns="0" bIns="0" rtlCol="0" anchor="t"/>
          <a:lstStyle/>
          <a:p>
            <a:pPr marL="0" indent="0">
              <a:lnSpc>
                <a:spcPts val="8350"/>
              </a:lnSpc>
              <a:buNone/>
            </a:pPr>
            <a:r>
              <a:rPr lang="en-US" sz="6700" b="1" kern="0" spc="-201" dirty="0">
                <a:solidFill>
                  <a:srgbClr val="000000"/>
                </a:solidFill>
                <a:latin typeface="Inter" pitchFamily="34" charset="0"/>
                <a:ea typeface="Inter" pitchFamily="34" charset="-122"/>
                <a:cs typeface="Inter" pitchFamily="34" charset="-120"/>
              </a:rPr>
              <a:t>Fake Product Identification by QR Code Using Blockchain</a:t>
            </a:r>
          </a:p>
        </p:txBody>
      </p:sp>
      <p:sp>
        <p:nvSpPr>
          <p:cNvPr id="5" name="Text 1">
            <a:extLst>
              <a:ext uri="{FF2B5EF4-FFF2-40B4-BE49-F238E27FC236}">
                <a16:creationId xmlns:a16="http://schemas.microsoft.com/office/drawing/2014/main" id="{B0AB648E-8F76-9FCB-0B74-BBC5052032ED}"/>
              </a:ext>
            </a:extLst>
          </p:cNvPr>
          <p:cNvSpPr/>
          <p:nvPr/>
        </p:nvSpPr>
        <p:spPr>
          <a:xfrm>
            <a:off x="6358056" y="4820282"/>
            <a:ext cx="7415927" cy="1817186"/>
          </a:xfrm>
          <a:prstGeom prst="rect">
            <a:avLst/>
          </a:prstGeom>
          <a:noFill/>
          <a:ln/>
        </p:spPr>
        <p:txBody>
          <a:bodyPr wrap="square" lIns="0" tIns="0" rIns="0" bIns="0" rtlCol="0" anchor="t"/>
          <a:lstStyle/>
          <a:p>
            <a:pPr marL="0" indent="0" algn="ctr">
              <a:lnSpc>
                <a:spcPts val="3100"/>
              </a:lnSpc>
              <a:buNone/>
            </a:pPr>
            <a:endParaRPr lang="en-US" sz="2400" kern="0" spc="-39" dirty="0">
              <a:solidFill>
                <a:srgbClr val="272525"/>
              </a:solidFill>
              <a:latin typeface="Inter" pitchFamily="34" charset="0"/>
              <a:ea typeface="Inter" pitchFamily="34" charset="-122"/>
              <a:cs typeface="Inter" pitchFamily="34" charset="-120"/>
            </a:endParaRPr>
          </a:p>
          <a:p>
            <a:pPr marL="0" indent="0" algn="ctr">
              <a:lnSpc>
                <a:spcPts val="3100"/>
              </a:lnSpc>
              <a:buNone/>
            </a:pPr>
            <a:r>
              <a:rPr lang="en-US" sz="2400" kern="0" spc="-39" dirty="0">
                <a:solidFill>
                  <a:srgbClr val="272525"/>
                </a:solidFill>
                <a:latin typeface="Inter" pitchFamily="34" charset="0"/>
                <a:ea typeface="Inter" pitchFamily="34" charset="-122"/>
                <a:cs typeface="Inter" pitchFamily="34" charset="-120"/>
              </a:rPr>
              <a:t>This presentation explores the concept of utilizing blockchain technology to combat fake product identification by leveraging QR codes.</a:t>
            </a:r>
            <a:endParaRPr lang="en-US" sz="2400" dirty="0"/>
          </a:p>
        </p:txBody>
      </p:sp>
      <p:sp>
        <p:nvSpPr>
          <p:cNvPr id="6" name="TextBox 5">
            <a:extLst>
              <a:ext uri="{FF2B5EF4-FFF2-40B4-BE49-F238E27FC236}">
                <a16:creationId xmlns:a16="http://schemas.microsoft.com/office/drawing/2014/main" id="{01D75861-16FA-B298-BAE2-39476EAC63D5}"/>
              </a:ext>
            </a:extLst>
          </p:cNvPr>
          <p:cNvSpPr txBox="1"/>
          <p:nvPr/>
        </p:nvSpPr>
        <p:spPr>
          <a:xfrm>
            <a:off x="6078070" y="6895652"/>
            <a:ext cx="7695913" cy="830997"/>
          </a:xfrm>
          <a:prstGeom prst="rect">
            <a:avLst/>
          </a:prstGeom>
          <a:noFill/>
        </p:spPr>
        <p:txBody>
          <a:bodyPr wrap="square" rtlCol="0">
            <a:spAutoFit/>
          </a:bodyPr>
          <a:lstStyle/>
          <a:p>
            <a:pPr algn="r"/>
            <a:r>
              <a:rPr lang="en-US" sz="2400" b="1" dirty="0">
                <a:latin typeface="Inter"/>
              </a:rPr>
              <a:t>- Under the Guidance of</a:t>
            </a:r>
            <a:br>
              <a:rPr lang="en-US" sz="2400" b="1" dirty="0">
                <a:latin typeface="Inter"/>
              </a:rPr>
            </a:br>
            <a:r>
              <a:rPr lang="en-US" sz="2400" b="1" dirty="0">
                <a:latin typeface="Inter"/>
              </a:rPr>
              <a:t>    Prof. P. A. Mane </a:t>
            </a:r>
            <a:endParaRPr lang="en-IN" sz="2400" b="1" dirty="0">
              <a:latin typeface="Inter"/>
            </a:endParaRPr>
          </a:p>
        </p:txBody>
      </p:sp>
    </p:spTree>
    <p:extLst>
      <p:ext uri="{BB962C8B-B14F-4D97-AF65-F5344CB8AC3E}">
        <p14:creationId xmlns:p14="http://schemas.microsoft.com/office/powerpoint/2010/main" val="3917551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05DF8C2-F640-931E-E5CA-C0D145B4BCC7}"/>
              </a:ext>
            </a:extLst>
          </p:cNvPr>
          <p:cNvPicPr>
            <a:picLocks noChangeAspect="1"/>
          </p:cNvPicPr>
          <p:nvPr/>
        </p:nvPicPr>
        <p:blipFill>
          <a:blip r:embed="rId2"/>
          <a:stretch>
            <a:fillRect/>
          </a:stretch>
        </p:blipFill>
        <p:spPr>
          <a:xfrm>
            <a:off x="9144000" y="0"/>
            <a:ext cx="5486400" cy="8229600"/>
          </a:xfrm>
          <a:prstGeom prst="rect">
            <a:avLst/>
          </a:prstGeom>
        </p:spPr>
      </p:pic>
      <p:sp>
        <p:nvSpPr>
          <p:cNvPr id="4" name="TextBox 3">
            <a:extLst>
              <a:ext uri="{FF2B5EF4-FFF2-40B4-BE49-F238E27FC236}">
                <a16:creationId xmlns:a16="http://schemas.microsoft.com/office/drawing/2014/main" id="{3EAF1D62-F167-E28B-E3F0-498ADEF4B127}"/>
              </a:ext>
            </a:extLst>
          </p:cNvPr>
          <p:cNvSpPr txBox="1"/>
          <p:nvPr/>
        </p:nvSpPr>
        <p:spPr>
          <a:xfrm>
            <a:off x="836408" y="402142"/>
            <a:ext cx="7315200" cy="584775"/>
          </a:xfrm>
          <a:prstGeom prst="rect">
            <a:avLst/>
          </a:prstGeom>
          <a:noFill/>
        </p:spPr>
        <p:txBody>
          <a:bodyPr wrap="square">
            <a:spAutoFit/>
          </a:bodyPr>
          <a:lstStyle/>
          <a:p>
            <a:pPr algn="ctr"/>
            <a:r>
              <a:rPr lang="en-US" sz="3200" b="1" dirty="0">
                <a:latin typeface="Inter"/>
              </a:rPr>
              <a:t>Software Requirement Specification (SRS) </a:t>
            </a:r>
            <a:r>
              <a:rPr lang="en-US" sz="3200" dirty="0"/>
              <a:t> </a:t>
            </a:r>
            <a:endParaRPr lang="en-IN" sz="3200" dirty="0"/>
          </a:p>
        </p:txBody>
      </p:sp>
      <p:sp>
        <p:nvSpPr>
          <p:cNvPr id="5" name="TextBox 4">
            <a:extLst>
              <a:ext uri="{FF2B5EF4-FFF2-40B4-BE49-F238E27FC236}">
                <a16:creationId xmlns:a16="http://schemas.microsoft.com/office/drawing/2014/main" id="{C9672CB3-A057-42D5-7623-18D00DCF6597}"/>
              </a:ext>
            </a:extLst>
          </p:cNvPr>
          <p:cNvSpPr txBox="1"/>
          <p:nvPr/>
        </p:nvSpPr>
        <p:spPr>
          <a:xfrm>
            <a:off x="742278" y="1183341"/>
            <a:ext cx="7906870" cy="523220"/>
          </a:xfrm>
          <a:prstGeom prst="rect">
            <a:avLst/>
          </a:prstGeom>
          <a:noFill/>
        </p:spPr>
        <p:txBody>
          <a:bodyPr wrap="square" rtlCol="0">
            <a:spAutoFit/>
          </a:bodyPr>
          <a:lstStyle/>
          <a:p>
            <a:r>
              <a:rPr lang="en-US" sz="2800" b="1" dirty="0">
                <a:latin typeface="Inter"/>
              </a:rPr>
              <a:t>Hardware Requirements:</a:t>
            </a:r>
            <a:endParaRPr lang="en-IN" sz="2000" b="1" dirty="0">
              <a:latin typeface="Inter"/>
            </a:endParaRPr>
          </a:p>
        </p:txBody>
      </p:sp>
      <p:sp>
        <p:nvSpPr>
          <p:cNvPr id="6" name="TextBox 5">
            <a:extLst>
              <a:ext uri="{FF2B5EF4-FFF2-40B4-BE49-F238E27FC236}">
                <a16:creationId xmlns:a16="http://schemas.microsoft.com/office/drawing/2014/main" id="{F01E8686-FB74-5090-3936-567DABD33C9A}"/>
              </a:ext>
            </a:extLst>
          </p:cNvPr>
          <p:cNvSpPr txBox="1"/>
          <p:nvPr/>
        </p:nvSpPr>
        <p:spPr>
          <a:xfrm>
            <a:off x="903643" y="1720019"/>
            <a:ext cx="7379746" cy="430887"/>
          </a:xfrm>
          <a:prstGeom prst="rect">
            <a:avLst/>
          </a:prstGeom>
          <a:noFill/>
        </p:spPr>
        <p:txBody>
          <a:bodyPr wrap="square" rtlCol="0">
            <a:spAutoFit/>
          </a:bodyPr>
          <a:lstStyle/>
          <a:p>
            <a:r>
              <a:rPr lang="en-US" sz="2200" dirty="0"/>
              <a:t>Computer Equivalent to 8GB RAM, i5 Processor &amp; 512GB SSD </a:t>
            </a:r>
            <a:endParaRPr lang="en-IN" sz="2200" dirty="0"/>
          </a:p>
        </p:txBody>
      </p:sp>
      <p:sp>
        <p:nvSpPr>
          <p:cNvPr id="8" name="TextBox 7">
            <a:extLst>
              <a:ext uri="{FF2B5EF4-FFF2-40B4-BE49-F238E27FC236}">
                <a16:creationId xmlns:a16="http://schemas.microsoft.com/office/drawing/2014/main" id="{00F2E05F-66E1-3C39-03F3-E37ECC157CDA}"/>
              </a:ext>
            </a:extLst>
          </p:cNvPr>
          <p:cNvSpPr txBox="1"/>
          <p:nvPr/>
        </p:nvSpPr>
        <p:spPr>
          <a:xfrm>
            <a:off x="742278" y="2639717"/>
            <a:ext cx="7315200" cy="523220"/>
          </a:xfrm>
          <a:prstGeom prst="rect">
            <a:avLst/>
          </a:prstGeom>
          <a:noFill/>
        </p:spPr>
        <p:txBody>
          <a:bodyPr wrap="square">
            <a:spAutoFit/>
          </a:bodyPr>
          <a:lstStyle/>
          <a:p>
            <a:r>
              <a:rPr lang="en-US" sz="2800" b="1" dirty="0">
                <a:latin typeface="Inter"/>
              </a:rPr>
              <a:t>Software Requirements:</a:t>
            </a:r>
            <a:endParaRPr lang="en-IN" sz="2800" b="1" dirty="0">
              <a:latin typeface="Inter"/>
            </a:endParaRPr>
          </a:p>
        </p:txBody>
      </p:sp>
      <p:sp>
        <p:nvSpPr>
          <p:cNvPr id="9" name="TextBox 8">
            <a:extLst>
              <a:ext uri="{FF2B5EF4-FFF2-40B4-BE49-F238E27FC236}">
                <a16:creationId xmlns:a16="http://schemas.microsoft.com/office/drawing/2014/main" id="{E78F984F-AF7E-DB72-1AE6-74CB4C7D64AD}"/>
              </a:ext>
            </a:extLst>
          </p:cNvPr>
          <p:cNvSpPr txBox="1"/>
          <p:nvPr/>
        </p:nvSpPr>
        <p:spPr>
          <a:xfrm>
            <a:off x="903642" y="3331298"/>
            <a:ext cx="7584141" cy="2123658"/>
          </a:xfrm>
          <a:prstGeom prst="rect">
            <a:avLst/>
          </a:prstGeom>
          <a:noFill/>
        </p:spPr>
        <p:txBody>
          <a:bodyPr wrap="square" rtlCol="0">
            <a:spAutoFit/>
          </a:bodyPr>
          <a:lstStyle/>
          <a:p>
            <a:pPr marL="285750" indent="-285750">
              <a:buFont typeface="Wingdings" panose="05000000000000000000" pitchFamily="2" charset="2"/>
              <a:buChar char="v"/>
            </a:pPr>
            <a:r>
              <a:rPr lang="en-US" sz="2200" dirty="0"/>
              <a:t>Operating System: Windows / MacOS </a:t>
            </a:r>
          </a:p>
          <a:p>
            <a:pPr marL="285750" indent="-285750">
              <a:buFont typeface="Wingdings" panose="05000000000000000000" pitchFamily="2" charset="2"/>
              <a:buChar char="v"/>
            </a:pPr>
            <a:r>
              <a:rPr lang="en-US" sz="2200" dirty="0"/>
              <a:t>Latest Browser: Chrome / Brave </a:t>
            </a:r>
          </a:p>
          <a:p>
            <a:pPr marL="285750" indent="-285750">
              <a:buFont typeface="Wingdings" panose="05000000000000000000" pitchFamily="2" charset="2"/>
              <a:buChar char="v"/>
            </a:pPr>
            <a:r>
              <a:rPr lang="en-US" sz="2200" dirty="0"/>
              <a:t>Frontend Language: HTML, CSS, JavaScript &amp; ReactJS</a:t>
            </a:r>
          </a:p>
          <a:p>
            <a:pPr marL="285750" indent="-285750">
              <a:buFont typeface="Wingdings" panose="05000000000000000000" pitchFamily="2" charset="2"/>
              <a:buChar char="v"/>
            </a:pPr>
            <a:r>
              <a:rPr lang="en-US" sz="2200" dirty="0"/>
              <a:t>Database: SQL Database </a:t>
            </a:r>
          </a:p>
          <a:p>
            <a:pPr marL="285750" indent="-285750">
              <a:buFont typeface="Wingdings" panose="05000000000000000000" pitchFamily="2" charset="2"/>
              <a:buChar char="v"/>
            </a:pPr>
            <a:r>
              <a:rPr lang="en-US" sz="2200" dirty="0"/>
              <a:t>Backend Language: NodeJS, Python </a:t>
            </a:r>
          </a:p>
          <a:p>
            <a:pPr marL="285750" indent="-285750">
              <a:buFont typeface="Wingdings" panose="05000000000000000000" pitchFamily="2" charset="2"/>
              <a:buChar char="v"/>
            </a:pPr>
            <a:r>
              <a:rPr lang="en-US" sz="2200" dirty="0"/>
              <a:t>Blockchain: Ethereum / Solana / Stellar   </a:t>
            </a:r>
            <a:endParaRPr lang="en-IN" sz="2200" dirty="0"/>
          </a:p>
        </p:txBody>
      </p:sp>
      <p:pic>
        <p:nvPicPr>
          <p:cNvPr id="10" name="object 5">
            <a:extLst>
              <a:ext uri="{FF2B5EF4-FFF2-40B4-BE49-F238E27FC236}">
                <a16:creationId xmlns:a16="http://schemas.microsoft.com/office/drawing/2014/main" id="{45020B6B-AFDE-007E-8BAE-657DC1A9C549}"/>
              </a:ext>
            </a:extLst>
          </p:cNvPr>
          <p:cNvPicPr/>
          <p:nvPr/>
        </p:nvPicPr>
        <p:blipFill>
          <a:blip r:embed="rId3" cstate="print"/>
          <a:stretch>
            <a:fillRect/>
          </a:stretch>
        </p:blipFill>
        <p:spPr>
          <a:xfrm>
            <a:off x="742278" y="6362620"/>
            <a:ext cx="2664932" cy="1367277"/>
          </a:xfrm>
          <a:prstGeom prst="rect">
            <a:avLst/>
          </a:prstGeom>
        </p:spPr>
      </p:pic>
      <p:pic>
        <p:nvPicPr>
          <p:cNvPr id="1026" name="Picture 2" descr="Gloster-P92 Digital - HTML, CSS and JavaScript">
            <a:extLst>
              <a:ext uri="{FF2B5EF4-FFF2-40B4-BE49-F238E27FC236}">
                <a16:creationId xmlns:a16="http://schemas.microsoft.com/office/drawing/2014/main" id="{A65EA066-FAF6-2F87-BBDF-09804458A5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16" r="13107"/>
          <a:stretch/>
        </p:blipFill>
        <p:spPr bwMode="auto">
          <a:xfrm>
            <a:off x="4526279" y="6502438"/>
            <a:ext cx="3388659" cy="1248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QL">
            <a:extLst>
              <a:ext uri="{FF2B5EF4-FFF2-40B4-BE49-F238E27FC236}">
                <a16:creationId xmlns:a16="http://schemas.microsoft.com/office/drawing/2014/main" id="{2BB6611B-8F2C-75A5-AB99-B99FC23115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90" t="13782" r="33263" b="12646"/>
          <a:stretch/>
        </p:blipFill>
        <p:spPr bwMode="auto">
          <a:xfrm>
            <a:off x="7445429" y="4147893"/>
            <a:ext cx="1412358" cy="180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1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392744-84D7-93E8-F467-C9F508DC6178}"/>
              </a:ext>
            </a:extLst>
          </p:cNvPr>
          <p:cNvSpPr txBox="1"/>
          <p:nvPr/>
        </p:nvSpPr>
        <p:spPr>
          <a:xfrm>
            <a:off x="3657600" y="670567"/>
            <a:ext cx="7315200" cy="707886"/>
          </a:xfrm>
          <a:prstGeom prst="rect">
            <a:avLst/>
          </a:prstGeom>
          <a:noFill/>
        </p:spPr>
        <p:txBody>
          <a:bodyPr wrap="square">
            <a:spAutoFit/>
          </a:bodyPr>
          <a:lstStyle/>
          <a:p>
            <a:pPr algn="ctr"/>
            <a:r>
              <a:rPr lang="en-US" sz="4000" b="1" dirty="0">
                <a:latin typeface="Inter"/>
              </a:rPr>
              <a:t>Use Case Diagram</a:t>
            </a:r>
            <a:r>
              <a:rPr lang="en-US" sz="4000" dirty="0"/>
              <a:t> </a:t>
            </a:r>
            <a:endParaRPr lang="en-IN" sz="4000" dirty="0"/>
          </a:p>
        </p:txBody>
      </p:sp>
      <p:pic>
        <p:nvPicPr>
          <p:cNvPr id="5" name="Picture 4">
            <a:extLst>
              <a:ext uri="{FF2B5EF4-FFF2-40B4-BE49-F238E27FC236}">
                <a16:creationId xmlns:a16="http://schemas.microsoft.com/office/drawing/2014/main" id="{2E5697C1-DCAA-470F-B1FD-9049E9C59175}"/>
              </a:ext>
            </a:extLst>
          </p:cNvPr>
          <p:cNvPicPr>
            <a:picLocks noChangeAspect="1"/>
          </p:cNvPicPr>
          <p:nvPr/>
        </p:nvPicPr>
        <p:blipFill>
          <a:blip r:embed="rId2"/>
          <a:srcRect l="6790" r="3560"/>
          <a:stretch/>
        </p:blipFill>
        <p:spPr>
          <a:xfrm>
            <a:off x="2893807" y="1629790"/>
            <a:ext cx="8659906" cy="63254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8945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F45C1E-35DA-060A-3A8B-7D26BC19228D}"/>
              </a:ext>
            </a:extLst>
          </p:cNvPr>
          <p:cNvSpPr txBox="1"/>
          <p:nvPr/>
        </p:nvSpPr>
        <p:spPr>
          <a:xfrm>
            <a:off x="1936377" y="505609"/>
            <a:ext cx="10198249" cy="646331"/>
          </a:xfrm>
          <a:prstGeom prst="rect">
            <a:avLst/>
          </a:prstGeom>
          <a:noFill/>
        </p:spPr>
        <p:txBody>
          <a:bodyPr wrap="square" rtlCol="0">
            <a:spAutoFit/>
          </a:bodyPr>
          <a:lstStyle/>
          <a:p>
            <a:pPr algn="ctr"/>
            <a:r>
              <a:rPr lang="en-US" sz="3600" b="1" dirty="0">
                <a:latin typeface="Inter"/>
              </a:rPr>
              <a:t>ER Diagram</a:t>
            </a:r>
            <a:endParaRPr lang="en-IN" sz="2000" b="1" dirty="0">
              <a:latin typeface="Inter"/>
            </a:endParaRPr>
          </a:p>
        </p:txBody>
      </p:sp>
      <p:pic>
        <p:nvPicPr>
          <p:cNvPr id="16" name="Picture 15">
            <a:extLst>
              <a:ext uri="{FF2B5EF4-FFF2-40B4-BE49-F238E27FC236}">
                <a16:creationId xmlns:a16="http://schemas.microsoft.com/office/drawing/2014/main" id="{A3A837B1-73AA-FA7F-2EA5-C2C488480346}"/>
              </a:ext>
            </a:extLst>
          </p:cNvPr>
          <p:cNvPicPr>
            <a:picLocks noChangeAspect="1"/>
          </p:cNvPicPr>
          <p:nvPr/>
        </p:nvPicPr>
        <p:blipFill>
          <a:blip r:embed="rId2"/>
          <a:stretch>
            <a:fillRect/>
          </a:stretch>
        </p:blipFill>
        <p:spPr>
          <a:xfrm>
            <a:off x="509948" y="2102846"/>
            <a:ext cx="13309290" cy="44309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32799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F691BC-0050-F3BF-6794-DAC0270411EF}"/>
              </a:ext>
            </a:extLst>
          </p:cNvPr>
          <p:cNvSpPr txBox="1"/>
          <p:nvPr/>
        </p:nvSpPr>
        <p:spPr>
          <a:xfrm>
            <a:off x="2506531" y="700741"/>
            <a:ext cx="8842786" cy="646331"/>
          </a:xfrm>
          <a:prstGeom prst="rect">
            <a:avLst/>
          </a:prstGeom>
          <a:noFill/>
        </p:spPr>
        <p:txBody>
          <a:bodyPr wrap="square" rtlCol="0">
            <a:spAutoFit/>
          </a:bodyPr>
          <a:lstStyle/>
          <a:p>
            <a:pPr algn="ctr"/>
            <a:r>
              <a:rPr lang="en-US" sz="3600" b="1" dirty="0">
                <a:latin typeface="Inter"/>
              </a:rPr>
              <a:t>System Flow</a:t>
            </a:r>
            <a:endParaRPr lang="en-IN" sz="2000" b="1" dirty="0">
              <a:latin typeface="Inter"/>
            </a:endParaRPr>
          </a:p>
        </p:txBody>
      </p:sp>
      <p:pic>
        <p:nvPicPr>
          <p:cNvPr id="4" name="Picture 3">
            <a:extLst>
              <a:ext uri="{FF2B5EF4-FFF2-40B4-BE49-F238E27FC236}">
                <a16:creationId xmlns:a16="http://schemas.microsoft.com/office/drawing/2014/main" id="{CCB7A026-930A-DD9D-1D5A-9B99E8F83B64}"/>
              </a:ext>
            </a:extLst>
          </p:cNvPr>
          <p:cNvPicPr>
            <a:picLocks noChangeAspect="1"/>
          </p:cNvPicPr>
          <p:nvPr/>
        </p:nvPicPr>
        <p:blipFill>
          <a:blip r:embed="rId2"/>
          <a:stretch>
            <a:fillRect/>
          </a:stretch>
        </p:blipFill>
        <p:spPr>
          <a:xfrm>
            <a:off x="4738878" y="1889566"/>
            <a:ext cx="5152644" cy="55519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4830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CD644-5C87-645B-1CE8-A4C9FD6FF6FE}"/>
              </a:ext>
            </a:extLst>
          </p:cNvPr>
          <p:cNvSpPr txBox="1"/>
          <p:nvPr/>
        </p:nvSpPr>
        <p:spPr>
          <a:xfrm>
            <a:off x="3657600" y="455414"/>
            <a:ext cx="7315200" cy="646331"/>
          </a:xfrm>
          <a:prstGeom prst="rect">
            <a:avLst/>
          </a:prstGeom>
          <a:noFill/>
        </p:spPr>
        <p:txBody>
          <a:bodyPr wrap="square">
            <a:spAutoFit/>
          </a:bodyPr>
          <a:lstStyle/>
          <a:p>
            <a:pPr algn="ctr"/>
            <a:r>
              <a:rPr lang="en-US" sz="3600" b="1" dirty="0">
                <a:latin typeface="Inter"/>
              </a:rPr>
              <a:t>C</a:t>
            </a:r>
            <a:r>
              <a:rPr lang="en-IN" sz="3600" b="1" dirty="0">
                <a:latin typeface="Inter"/>
              </a:rPr>
              <a:t>lass Diagram</a:t>
            </a:r>
          </a:p>
        </p:txBody>
      </p:sp>
      <p:pic>
        <p:nvPicPr>
          <p:cNvPr id="5" name="Picture 4">
            <a:extLst>
              <a:ext uri="{FF2B5EF4-FFF2-40B4-BE49-F238E27FC236}">
                <a16:creationId xmlns:a16="http://schemas.microsoft.com/office/drawing/2014/main" id="{F519210A-A80E-3224-9A98-65CFEB7A9FE7}"/>
              </a:ext>
            </a:extLst>
          </p:cNvPr>
          <p:cNvPicPr>
            <a:picLocks noChangeAspect="1"/>
          </p:cNvPicPr>
          <p:nvPr/>
        </p:nvPicPr>
        <p:blipFill>
          <a:blip r:embed="rId2"/>
          <a:stretch>
            <a:fillRect/>
          </a:stretch>
        </p:blipFill>
        <p:spPr>
          <a:xfrm>
            <a:off x="3657600" y="1323191"/>
            <a:ext cx="7189899" cy="62030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3175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9D1795-332C-21B2-F069-D97D2B302354}"/>
              </a:ext>
            </a:extLst>
          </p:cNvPr>
          <p:cNvSpPr txBox="1"/>
          <p:nvPr/>
        </p:nvSpPr>
        <p:spPr>
          <a:xfrm>
            <a:off x="-103843" y="2862897"/>
            <a:ext cx="7315200" cy="769441"/>
          </a:xfrm>
          <a:prstGeom prst="rect">
            <a:avLst/>
          </a:prstGeom>
          <a:noFill/>
        </p:spPr>
        <p:txBody>
          <a:bodyPr wrap="square">
            <a:spAutoFit/>
          </a:bodyPr>
          <a:lstStyle/>
          <a:p>
            <a:pPr algn="ctr"/>
            <a:r>
              <a:rPr lang="en-US" sz="4400" b="1" dirty="0">
                <a:latin typeface="Inter"/>
              </a:rPr>
              <a:t>Activity</a:t>
            </a:r>
            <a:r>
              <a:rPr lang="en-IN" sz="4400" b="1" dirty="0">
                <a:latin typeface="Inter"/>
              </a:rPr>
              <a:t> Diagram</a:t>
            </a:r>
          </a:p>
        </p:txBody>
      </p:sp>
      <p:pic>
        <p:nvPicPr>
          <p:cNvPr id="5" name="Picture 4">
            <a:extLst>
              <a:ext uri="{FF2B5EF4-FFF2-40B4-BE49-F238E27FC236}">
                <a16:creationId xmlns:a16="http://schemas.microsoft.com/office/drawing/2014/main" id="{8BC6C1DC-8B39-C001-543C-DE62771B9F13}"/>
              </a:ext>
            </a:extLst>
          </p:cNvPr>
          <p:cNvPicPr>
            <a:picLocks noChangeAspect="1"/>
          </p:cNvPicPr>
          <p:nvPr/>
        </p:nvPicPr>
        <p:blipFill>
          <a:blip r:embed="rId2"/>
          <a:stretch>
            <a:fillRect/>
          </a:stretch>
        </p:blipFill>
        <p:spPr>
          <a:xfrm>
            <a:off x="7211357" y="179523"/>
            <a:ext cx="3984468" cy="78705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0197B9C4-0F67-8EB4-FADC-B4D940D05D52}"/>
              </a:ext>
            </a:extLst>
          </p:cNvPr>
          <p:cNvSpPr txBox="1"/>
          <p:nvPr/>
        </p:nvSpPr>
        <p:spPr>
          <a:xfrm>
            <a:off x="2245229" y="3509228"/>
            <a:ext cx="7315200" cy="523220"/>
          </a:xfrm>
          <a:prstGeom prst="rect">
            <a:avLst/>
          </a:prstGeom>
          <a:noFill/>
        </p:spPr>
        <p:txBody>
          <a:bodyPr wrap="square">
            <a:spAutoFit/>
          </a:bodyPr>
          <a:lstStyle/>
          <a:p>
            <a:r>
              <a:rPr lang="en-IN" sz="2800" dirty="0">
                <a:latin typeface="Inter"/>
              </a:rPr>
              <a:t>(For Customer)</a:t>
            </a:r>
            <a:endParaRPr lang="en-IN" sz="2800" dirty="0"/>
          </a:p>
        </p:txBody>
      </p:sp>
    </p:spTree>
    <p:extLst>
      <p:ext uri="{BB962C8B-B14F-4D97-AF65-F5344CB8AC3E}">
        <p14:creationId xmlns:p14="http://schemas.microsoft.com/office/powerpoint/2010/main" val="366192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48C75-6F34-714B-A042-4AED2019180D}"/>
              </a:ext>
            </a:extLst>
          </p:cNvPr>
          <p:cNvSpPr txBox="1"/>
          <p:nvPr/>
        </p:nvSpPr>
        <p:spPr>
          <a:xfrm>
            <a:off x="-103843" y="2862897"/>
            <a:ext cx="7315200" cy="769441"/>
          </a:xfrm>
          <a:prstGeom prst="rect">
            <a:avLst/>
          </a:prstGeom>
          <a:noFill/>
        </p:spPr>
        <p:txBody>
          <a:bodyPr wrap="square">
            <a:spAutoFit/>
          </a:bodyPr>
          <a:lstStyle/>
          <a:p>
            <a:pPr algn="ctr"/>
            <a:r>
              <a:rPr lang="en-US" sz="4400" b="1" dirty="0">
                <a:latin typeface="Inter"/>
              </a:rPr>
              <a:t>Activity</a:t>
            </a:r>
            <a:r>
              <a:rPr lang="en-IN" sz="4400" b="1" dirty="0">
                <a:latin typeface="Inter"/>
              </a:rPr>
              <a:t> Diagram</a:t>
            </a:r>
          </a:p>
        </p:txBody>
      </p:sp>
      <p:sp>
        <p:nvSpPr>
          <p:cNvPr id="6" name="TextBox 5">
            <a:extLst>
              <a:ext uri="{FF2B5EF4-FFF2-40B4-BE49-F238E27FC236}">
                <a16:creationId xmlns:a16="http://schemas.microsoft.com/office/drawing/2014/main" id="{91F827CD-11D2-4960-DF9D-0B59AFA7C3A7}"/>
              </a:ext>
            </a:extLst>
          </p:cNvPr>
          <p:cNvSpPr txBox="1"/>
          <p:nvPr/>
        </p:nvSpPr>
        <p:spPr>
          <a:xfrm>
            <a:off x="2089112" y="3539276"/>
            <a:ext cx="7315200" cy="523220"/>
          </a:xfrm>
          <a:prstGeom prst="rect">
            <a:avLst/>
          </a:prstGeom>
          <a:noFill/>
        </p:spPr>
        <p:txBody>
          <a:bodyPr wrap="square">
            <a:spAutoFit/>
          </a:bodyPr>
          <a:lstStyle/>
          <a:p>
            <a:r>
              <a:rPr lang="en-IN" sz="2800" dirty="0">
                <a:latin typeface="Inter"/>
              </a:rPr>
              <a:t>(For Manufacturer)</a:t>
            </a:r>
            <a:endParaRPr lang="en-IN" sz="2800" dirty="0"/>
          </a:p>
        </p:txBody>
      </p:sp>
      <p:pic>
        <p:nvPicPr>
          <p:cNvPr id="8" name="Picture 7">
            <a:extLst>
              <a:ext uri="{FF2B5EF4-FFF2-40B4-BE49-F238E27FC236}">
                <a16:creationId xmlns:a16="http://schemas.microsoft.com/office/drawing/2014/main" id="{8D6D8AEA-68E2-78FE-22BA-0E4A0D277656}"/>
              </a:ext>
            </a:extLst>
          </p:cNvPr>
          <p:cNvPicPr>
            <a:picLocks noChangeAspect="1"/>
          </p:cNvPicPr>
          <p:nvPr/>
        </p:nvPicPr>
        <p:blipFill>
          <a:blip r:embed="rId2"/>
          <a:srcRect t="1803" b="2126"/>
          <a:stretch/>
        </p:blipFill>
        <p:spPr>
          <a:xfrm>
            <a:off x="7211357" y="161692"/>
            <a:ext cx="3906126" cy="79062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35844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F77AA55-7EED-B0CF-0240-9BBE4C908438}"/>
              </a:ext>
            </a:extLst>
          </p:cNvPr>
          <p:cNvPicPr>
            <a:picLocks noChangeAspect="1"/>
          </p:cNvPicPr>
          <p:nvPr/>
        </p:nvPicPr>
        <p:blipFill>
          <a:blip r:embed="rId2"/>
          <a:stretch>
            <a:fillRect/>
          </a:stretch>
        </p:blipFill>
        <p:spPr>
          <a:xfrm>
            <a:off x="0" y="0"/>
            <a:ext cx="14630400" cy="2617946"/>
          </a:xfrm>
          <a:prstGeom prst="rect">
            <a:avLst/>
          </a:prstGeom>
        </p:spPr>
      </p:pic>
      <p:sp>
        <p:nvSpPr>
          <p:cNvPr id="3" name="Text 0">
            <a:extLst>
              <a:ext uri="{FF2B5EF4-FFF2-40B4-BE49-F238E27FC236}">
                <a16:creationId xmlns:a16="http://schemas.microsoft.com/office/drawing/2014/main" id="{5C710887-2007-D060-9021-56D920C0FB09}"/>
              </a:ext>
            </a:extLst>
          </p:cNvPr>
          <p:cNvSpPr/>
          <p:nvPr/>
        </p:nvSpPr>
        <p:spPr>
          <a:xfrm>
            <a:off x="732949" y="3194804"/>
            <a:ext cx="5236012" cy="654487"/>
          </a:xfrm>
          <a:prstGeom prst="rect">
            <a:avLst/>
          </a:prstGeom>
          <a:noFill/>
          <a:ln/>
        </p:spPr>
        <p:txBody>
          <a:bodyPr wrap="none" lIns="0" tIns="0" rIns="0" bIns="0" rtlCol="0" anchor="t"/>
          <a:lstStyle/>
          <a:p>
            <a:pPr marL="0" indent="0">
              <a:lnSpc>
                <a:spcPts val="5150"/>
              </a:lnSpc>
              <a:buNone/>
            </a:pPr>
            <a:r>
              <a:rPr lang="en-US" sz="4100" b="1" kern="0" spc="-124" dirty="0">
                <a:solidFill>
                  <a:srgbClr val="000000"/>
                </a:solidFill>
                <a:latin typeface="Inter" pitchFamily="34" charset="0"/>
                <a:ea typeface="Inter" pitchFamily="34" charset="-122"/>
                <a:cs typeface="Inter" pitchFamily="34" charset="-120"/>
              </a:rPr>
              <a:t>Design</a:t>
            </a:r>
            <a:endParaRPr lang="en-US" sz="4100" dirty="0"/>
          </a:p>
        </p:txBody>
      </p:sp>
      <p:pic>
        <p:nvPicPr>
          <p:cNvPr id="4" name="Image 1" descr="preencoded.png">
            <a:extLst>
              <a:ext uri="{FF2B5EF4-FFF2-40B4-BE49-F238E27FC236}">
                <a16:creationId xmlns:a16="http://schemas.microsoft.com/office/drawing/2014/main" id="{A5E61FDC-D394-ABAB-DEEA-2982BA26533E}"/>
              </a:ext>
            </a:extLst>
          </p:cNvPr>
          <p:cNvPicPr>
            <a:picLocks noChangeAspect="1"/>
          </p:cNvPicPr>
          <p:nvPr/>
        </p:nvPicPr>
        <p:blipFill>
          <a:blip r:embed="rId3"/>
          <a:stretch>
            <a:fillRect/>
          </a:stretch>
        </p:blipFill>
        <p:spPr>
          <a:xfrm>
            <a:off x="732949" y="4163378"/>
            <a:ext cx="3291126" cy="837724"/>
          </a:xfrm>
          <a:prstGeom prst="rect">
            <a:avLst/>
          </a:prstGeom>
        </p:spPr>
      </p:pic>
      <p:sp>
        <p:nvSpPr>
          <p:cNvPr id="5" name="Text 1">
            <a:extLst>
              <a:ext uri="{FF2B5EF4-FFF2-40B4-BE49-F238E27FC236}">
                <a16:creationId xmlns:a16="http://schemas.microsoft.com/office/drawing/2014/main" id="{AB1F6EAF-BED8-F6DE-4BF2-68DE3953371D}"/>
              </a:ext>
            </a:extLst>
          </p:cNvPr>
          <p:cNvSpPr/>
          <p:nvPr/>
        </p:nvSpPr>
        <p:spPr>
          <a:xfrm>
            <a:off x="942380" y="5315188"/>
            <a:ext cx="2617946" cy="327184"/>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pitchFamily="34" charset="0"/>
                <a:ea typeface="Inter" pitchFamily="34" charset="-122"/>
                <a:cs typeface="Inter" pitchFamily="34" charset="-120"/>
              </a:rPr>
              <a:t>Product Registration</a:t>
            </a:r>
            <a:endParaRPr lang="en-US" sz="2050" dirty="0"/>
          </a:p>
        </p:txBody>
      </p:sp>
      <p:sp>
        <p:nvSpPr>
          <p:cNvPr id="6" name="Text 2">
            <a:extLst>
              <a:ext uri="{FF2B5EF4-FFF2-40B4-BE49-F238E27FC236}">
                <a16:creationId xmlns:a16="http://schemas.microsoft.com/office/drawing/2014/main" id="{14FD6E1F-1B5D-74B0-778A-74FCD0C0F2AB}"/>
              </a:ext>
            </a:extLst>
          </p:cNvPr>
          <p:cNvSpPr/>
          <p:nvPr/>
        </p:nvSpPr>
        <p:spPr>
          <a:xfrm>
            <a:off x="942380" y="5767983"/>
            <a:ext cx="2872264" cy="1340168"/>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Legitimate manufacturers will register their products on the blockchain by generating unique QR codes.</a:t>
            </a:r>
            <a:endParaRPr lang="en-US" sz="1600" dirty="0"/>
          </a:p>
        </p:txBody>
      </p:sp>
      <p:pic>
        <p:nvPicPr>
          <p:cNvPr id="7" name="Image 2" descr="preencoded.png">
            <a:extLst>
              <a:ext uri="{FF2B5EF4-FFF2-40B4-BE49-F238E27FC236}">
                <a16:creationId xmlns:a16="http://schemas.microsoft.com/office/drawing/2014/main" id="{3C842EB4-563B-D426-4F40-B9CCA965852D}"/>
              </a:ext>
            </a:extLst>
          </p:cNvPr>
          <p:cNvPicPr>
            <a:picLocks noChangeAspect="1"/>
          </p:cNvPicPr>
          <p:nvPr/>
        </p:nvPicPr>
        <p:blipFill>
          <a:blip r:embed="rId4"/>
          <a:stretch>
            <a:fillRect/>
          </a:stretch>
        </p:blipFill>
        <p:spPr>
          <a:xfrm>
            <a:off x="4024074" y="4163378"/>
            <a:ext cx="3291126" cy="837724"/>
          </a:xfrm>
          <a:prstGeom prst="rect">
            <a:avLst/>
          </a:prstGeom>
        </p:spPr>
      </p:pic>
      <p:sp>
        <p:nvSpPr>
          <p:cNvPr id="8" name="Text 3">
            <a:extLst>
              <a:ext uri="{FF2B5EF4-FFF2-40B4-BE49-F238E27FC236}">
                <a16:creationId xmlns:a16="http://schemas.microsoft.com/office/drawing/2014/main" id="{710233E6-9ACB-2246-2A2D-0CA5C3684F3C}"/>
              </a:ext>
            </a:extLst>
          </p:cNvPr>
          <p:cNvSpPr/>
          <p:nvPr/>
        </p:nvSpPr>
        <p:spPr>
          <a:xfrm>
            <a:off x="4233505" y="5315188"/>
            <a:ext cx="2617946" cy="327184"/>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pitchFamily="34" charset="0"/>
                <a:ea typeface="Inter" pitchFamily="34" charset="-122"/>
                <a:cs typeface="Inter" pitchFamily="34" charset="-120"/>
              </a:rPr>
              <a:t>QR Code Scanning</a:t>
            </a:r>
            <a:endParaRPr lang="en-US" sz="2050" dirty="0"/>
          </a:p>
        </p:txBody>
      </p:sp>
      <p:sp>
        <p:nvSpPr>
          <p:cNvPr id="9" name="Text 4">
            <a:extLst>
              <a:ext uri="{FF2B5EF4-FFF2-40B4-BE49-F238E27FC236}">
                <a16:creationId xmlns:a16="http://schemas.microsoft.com/office/drawing/2014/main" id="{AD370B34-B2CA-648A-7C70-248B356DAD1E}"/>
              </a:ext>
            </a:extLst>
          </p:cNvPr>
          <p:cNvSpPr/>
          <p:nvPr/>
        </p:nvSpPr>
        <p:spPr>
          <a:xfrm>
            <a:off x="4233505" y="5767983"/>
            <a:ext cx="2872264" cy="1340168"/>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Consumers can scan the QR code on a product using their mobile device to verify its authenticity.</a:t>
            </a:r>
            <a:endParaRPr lang="en-US" sz="1600" dirty="0"/>
          </a:p>
        </p:txBody>
      </p:sp>
      <p:pic>
        <p:nvPicPr>
          <p:cNvPr id="10" name="Image 3" descr="preencoded.png">
            <a:extLst>
              <a:ext uri="{FF2B5EF4-FFF2-40B4-BE49-F238E27FC236}">
                <a16:creationId xmlns:a16="http://schemas.microsoft.com/office/drawing/2014/main" id="{71591FF8-FE4F-0CA9-CD54-79B693938125}"/>
              </a:ext>
            </a:extLst>
          </p:cNvPr>
          <p:cNvPicPr>
            <a:picLocks noChangeAspect="1"/>
          </p:cNvPicPr>
          <p:nvPr/>
        </p:nvPicPr>
        <p:blipFill>
          <a:blip r:embed="rId5"/>
          <a:stretch>
            <a:fillRect/>
          </a:stretch>
        </p:blipFill>
        <p:spPr>
          <a:xfrm>
            <a:off x="7315200" y="4163378"/>
            <a:ext cx="3291126" cy="837724"/>
          </a:xfrm>
          <a:prstGeom prst="rect">
            <a:avLst/>
          </a:prstGeom>
        </p:spPr>
      </p:pic>
      <p:sp>
        <p:nvSpPr>
          <p:cNvPr id="11" name="Text 5">
            <a:extLst>
              <a:ext uri="{FF2B5EF4-FFF2-40B4-BE49-F238E27FC236}">
                <a16:creationId xmlns:a16="http://schemas.microsoft.com/office/drawing/2014/main" id="{297A134E-61CC-0DE4-579B-AD90F3D6AB74}"/>
              </a:ext>
            </a:extLst>
          </p:cNvPr>
          <p:cNvSpPr/>
          <p:nvPr/>
        </p:nvSpPr>
        <p:spPr>
          <a:xfrm>
            <a:off x="7524631" y="5315188"/>
            <a:ext cx="2617946" cy="327184"/>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pitchFamily="34" charset="0"/>
                <a:ea typeface="Inter" pitchFamily="34" charset="-122"/>
                <a:cs typeface="Inter" pitchFamily="34" charset="-120"/>
              </a:rPr>
              <a:t>Data Verification</a:t>
            </a:r>
            <a:endParaRPr lang="en-US" sz="2050" dirty="0"/>
          </a:p>
        </p:txBody>
      </p:sp>
      <p:sp>
        <p:nvSpPr>
          <p:cNvPr id="12" name="Text 6">
            <a:extLst>
              <a:ext uri="{FF2B5EF4-FFF2-40B4-BE49-F238E27FC236}">
                <a16:creationId xmlns:a16="http://schemas.microsoft.com/office/drawing/2014/main" id="{D85755B1-770C-7C3E-09FD-198930E149F1}"/>
              </a:ext>
            </a:extLst>
          </p:cNvPr>
          <p:cNvSpPr/>
          <p:nvPr/>
        </p:nvSpPr>
        <p:spPr>
          <a:xfrm>
            <a:off x="7524631" y="5767983"/>
            <a:ext cx="2872264" cy="1340168"/>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The scanned QR code data is compared with blockchain records to verify its authenticity.</a:t>
            </a:r>
            <a:endParaRPr lang="en-US" sz="1600" dirty="0"/>
          </a:p>
        </p:txBody>
      </p:sp>
      <p:pic>
        <p:nvPicPr>
          <p:cNvPr id="13" name="Image 4" descr="preencoded.png">
            <a:extLst>
              <a:ext uri="{FF2B5EF4-FFF2-40B4-BE49-F238E27FC236}">
                <a16:creationId xmlns:a16="http://schemas.microsoft.com/office/drawing/2014/main" id="{F35956A2-D762-FD0D-10E5-92BE27722508}"/>
              </a:ext>
            </a:extLst>
          </p:cNvPr>
          <p:cNvPicPr>
            <a:picLocks noChangeAspect="1"/>
          </p:cNvPicPr>
          <p:nvPr/>
        </p:nvPicPr>
        <p:blipFill>
          <a:blip r:embed="rId6"/>
          <a:stretch>
            <a:fillRect/>
          </a:stretch>
        </p:blipFill>
        <p:spPr>
          <a:xfrm>
            <a:off x="10606326" y="4163378"/>
            <a:ext cx="3291126" cy="837724"/>
          </a:xfrm>
          <a:prstGeom prst="rect">
            <a:avLst/>
          </a:prstGeom>
        </p:spPr>
      </p:pic>
      <p:sp>
        <p:nvSpPr>
          <p:cNvPr id="14" name="Text 7">
            <a:extLst>
              <a:ext uri="{FF2B5EF4-FFF2-40B4-BE49-F238E27FC236}">
                <a16:creationId xmlns:a16="http://schemas.microsoft.com/office/drawing/2014/main" id="{FDB6B2DE-DDBF-874C-AE5F-2C4774E07516}"/>
              </a:ext>
            </a:extLst>
          </p:cNvPr>
          <p:cNvSpPr/>
          <p:nvPr/>
        </p:nvSpPr>
        <p:spPr>
          <a:xfrm>
            <a:off x="10815757" y="5315188"/>
            <a:ext cx="2617946" cy="327184"/>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pitchFamily="34" charset="0"/>
                <a:ea typeface="Inter" pitchFamily="34" charset="-122"/>
                <a:cs typeface="Inter" pitchFamily="34" charset="-120"/>
              </a:rPr>
              <a:t>Authentication Result</a:t>
            </a:r>
            <a:endParaRPr lang="en-US" sz="2050" dirty="0"/>
          </a:p>
        </p:txBody>
      </p:sp>
      <p:sp>
        <p:nvSpPr>
          <p:cNvPr id="15" name="Text 8">
            <a:extLst>
              <a:ext uri="{FF2B5EF4-FFF2-40B4-BE49-F238E27FC236}">
                <a16:creationId xmlns:a16="http://schemas.microsoft.com/office/drawing/2014/main" id="{51F322C1-9B16-0961-FA18-12A2E1E39FD1}"/>
              </a:ext>
            </a:extLst>
          </p:cNvPr>
          <p:cNvSpPr/>
          <p:nvPr/>
        </p:nvSpPr>
        <p:spPr>
          <a:xfrm>
            <a:off x="10815757" y="5767983"/>
            <a:ext cx="2872264" cy="167520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The system provides a clear authentication result, indicating whether the product is genuine or counterfeit.</a:t>
            </a:r>
            <a:endParaRPr lang="en-US" sz="1600" dirty="0"/>
          </a:p>
        </p:txBody>
      </p:sp>
    </p:spTree>
    <p:extLst>
      <p:ext uri="{BB962C8B-B14F-4D97-AF65-F5344CB8AC3E}">
        <p14:creationId xmlns:p14="http://schemas.microsoft.com/office/powerpoint/2010/main" val="422186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077E4B1B-B7F6-8D46-F1FE-1F422C05922E}"/>
              </a:ext>
            </a:extLst>
          </p:cNvPr>
          <p:cNvSpPr/>
          <p:nvPr/>
        </p:nvSpPr>
        <p:spPr>
          <a:xfrm>
            <a:off x="722828" y="644948"/>
            <a:ext cx="12786836" cy="607457"/>
          </a:xfrm>
          <a:prstGeom prst="rect">
            <a:avLst/>
          </a:prstGeom>
          <a:noFill/>
          <a:ln/>
        </p:spPr>
        <p:txBody>
          <a:bodyPr wrap="none" lIns="0" tIns="0" rIns="0" bIns="0" rtlCol="0" anchor="t"/>
          <a:lstStyle/>
          <a:p>
            <a:pPr marL="0" indent="0">
              <a:lnSpc>
                <a:spcPts val="4750"/>
              </a:lnSpc>
              <a:buNone/>
            </a:pPr>
            <a:r>
              <a:rPr lang="en-US" sz="3800" b="1" dirty="0">
                <a:latin typeface="Unbounded" pitchFamily="34" charset="0"/>
                <a:ea typeface="Unbounded" pitchFamily="34" charset="-122"/>
                <a:cs typeface="Unbounded" pitchFamily="34" charset="-120"/>
              </a:rPr>
              <a:t>Module 1:</a:t>
            </a:r>
            <a:r>
              <a:rPr lang="en-US" sz="3800" dirty="0">
                <a:latin typeface="Unbounded" pitchFamily="34" charset="0"/>
                <a:ea typeface="Unbounded" pitchFamily="34" charset="-122"/>
                <a:cs typeface="Unbounded" pitchFamily="34" charset="-120"/>
              </a:rPr>
              <a:t> QR Code Generation and Encoding</a:t>
            </a:r>
            <a:endParaRPr lang="en-US" sz="3800" dirty="0"/>
          </a:p>
        </p:txBody>
      </p:sp>
      <p:sp>
        <p:nvSpPr>
          <p:cNvPr id="5" name="Shape 1">
            <a:extLst>
              <a:ext uri="{FF2B5EF4-FFF2-40B4-BE49-F238E27FC236}">
                <a16:creationId xmlns:a16="http://schemas.microsoft.com/office/drawing/2014/main" id="{84B36598-91A7-22F8-E659-A13B1B5B136E}"/>
              </a:ext>
            </a:extLst>
          </p:cNvPr>
          <p:cNvSpPr/>
          <p:nvPr/>
        </p:nvSpPr>
        <p:spPr>
          <a:xfrm>
            <a:off x="722828" y="1898490"/>
            <a:ext cx="13184743" cy="22860"/>
          </a:xfrm>
          <a:prstGeom prst="roundRect">
            <a:avLst>
              <a:gd name="adj" fmla="val 135535"/>
            </a:avLst>
          </a:prstGeom>
          <a:solidFill>
            <a:srgbClr val="49606E"/>
          </a:solidFill>
          <a:ln/>
        </p:spPr>
      </p:sp>
      <p:sp>
        <p:nvSpPr>
          <p:cNvPr id="6" name="Shape 2">
            <a:extLst>
              <a:ext uri="{FF2B5EF4-FFF2-40B4-BE49-F238E27FC236}">
                <a16:creationId xmlns:a16="http://schemas.microsoft.com/office/drawing/2014/main" id="{4966BD4D-F1A5-6601-C4A3-8C2EEE29AE31}"/>
              </a:ext>
            </a:extLst>
          </p:cNvPr>
          <p:cNvSpPr/>
          <p:nvPr/>
        </p:nvSpPr>
        <p:spPr>
          <a:xfrm>
            <a:off x="2839879" y="1898430"/>
            <a:ext cx="22860" cy="722828"/>
          </a:xfrm>
          <a:prstGeom prst="roundRect">
            <a:avLst>
              <a:gd name="adj" fmla="val 135535"/>
            </a:avLst>
          </a:prstGeom>
          <a:solidFill>
            <a:srgbClr val="49606E"/>
          </a:solidFill>
          <a:ln/>
        </p:spPr>
      </p:sp>
      <p:sp>
        <p:nvSpPr>
          <p:cNvPr id="7" name="Shape 3">
            <a:extLst>
              <a:ext uri="{FF2B5EF4-FFF2-40B4-BE49-F238E27FC236}">
                <a16:creationId xmlns:a16="http://schemas.microsoft.com/office/drawing/2014/main" id="{3EDF9C3D-682C-DA8D-5F15-23D8B14D81B0}"/>
              </a:ext>
            </a:extLst>
          </p:cNvPr>
          <p:cNvSpPr/>
          <p:nvPr/>
        </p:nvSpPr>
        <p:spPr>
          <a:xfrm>
            <a:off x="2619018" y="1666139"/>
            <a:ext cx="464701" cy="464701"/>
          </a:xfrm>
          <a:prstGeom prst="roundRect">
            <a:avLst>
              <a:gd name="adj" fmla="val 6667"/>
            </a:avLst>
          </a:prstGeom>
          <a:solidFill>
            <a:srgbClr val="304755"/>
          </a:solidFill>
          <a:ln/>
        </p:spPr>
      </p:sp>
      <p:sp>
        <p:nvSpPr>
          <p:cNvPr id="8" name="Text 4">
            <a:extLst>
              <a:ext uri="{FF2B5EF4-FFF2-40B4-BE49-F238E27FC236}">
                <a16:creationId xmlns:a16="http://schemas.microsoft.com/office/drawing/2014/main" id="{2AF0E98E-A538-5030-2262-4EB33F6EAA25}"/>
              </a:ext>
            </a:extLst>
          </p:cNvPr>
          <p:cNvSpPr/>
          <p:nvPr/>
        </p:nvSpPr>
        <p:spPr>
          <a:xfrm>
            <a:off x="2782610" y="1752698"/>
            <a:ext cx="137398" cy="29158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9" name="Text 5">
            <a:extLst>
              <a:ext uri="{FF2B5EF4-FFF2-40B4-BE49-F238E27FC236}">
                <a16:creationId xmlns:a16="http://schemas.microsoft.com/office/drawing/2014/main" id="{205240C0-E44C-8B73-5282-140379C0E020}"/>
              </a:ext>
            </a:extLst>
          </p:cNvPr>
          <p:cNvSpPr/>
          <p:nvPr/>
        </p:nvSpPr>
        <p:spPr>
          <a:xfrm>
            <a:off x="1372910" y="2827891"/>
            <a:ext cx="2956917" cy="303728"/>
          </a:xfrm>
          <a:prstGeom prst="rect">
            <a:avLst/>
          </a:prstGeom>
          <a:noFill/>
          <a:ln/>
        </p:spPr>
        <p:txBody>
          <a:bodyPr wrap="none" lIns="0" tIns="0" rIns="0" bIns="0" rtlCol="0" anchor="t"/>
          <a:lstStyle/>
          <a:p>
            <a:pPr marL="0" indent="0" algn="ctr">
              <a:lnSpc>
                <a:spcPts val="2350"/>
              </a:lnSpc>
              <a:buNone/>
            </a:pPr>
            <a:r>
              <a:rPr lang="en-US" sz="2400" b="1" dirty="0">
                <a:latin typeface="Unbounded" pitchFamily="34" charset="0"/>
                <a:ea typeface="Unbounded" pitchFamily="34" charset="-122"/>
                <a:cs typeface="Unbounded" pitchFamily="34" charset="-120"/>
              </a:rPr>
              <a:t>QR Code Generation</a:t>
            </a:r>
            <a:endParaRPr lang="en-US" sz="2400" b="1" dirty="0"/>
          </a:p>
        </p:txBody>
      </p:sp>
      <p:sp>
        <p:nvSpPr>
          <p:cNvPr id="10" name="Text 6">
            <a:extLst>
              <a:ext uri="{FF2B5EF4-FFF2-40B4-BE49-F238E27FC236}">
                <a16:creationId xmlns:a16="http://schemas.microsoft.com/office/drawing/2014/main" id="{3DB36A3C-1D9C-777B-625E-2A785E069929}"/>
              </a:ext>
            </a:extLst>
          </p:cNvPr>
          <p:cNvSpPr/>
          <p:nvPr/>
        </p:nvSpPr>
        <p:spPr>
          <a:xfrm>
            <a:off x="929283" y="3255445"/>
            <a:ext cx="3844290" cy="661035"/>
          </a:xfrm>
          <a:prstGeom prst="rect">
            <a:avLst/>
          </a:prstGeom>
          <a:noFill/>
          <a:ln/>
        </p:spPr>
        <p:txBody>
          <a:bodyPr wrap="square" lIns="0" tIns="0" rIns="0" bIns="0" rtlCol="0" anchor="t"/>
          <a:lstStyle/>
          <a:p>
            <a:pPr marL="0" indent="0" algn="ctr">
              <a:lnSpc>
                <a:spcPts val="2600"/>
              </a:lnSpc>
              <a:buNone/>
            </a:pPr>
            <a:r>
              <a:rPr lang="en-US" sz="1600" dirty="0">
                <a:latin typeface="Cabin" pitchFamily="34" charset="0"/>
                <a:ea typeface="Cabin" pitchFamily="34" charset="-122"/>
                <a:cs typeface="Cabin" pitchFamily="34" charset="-120"/>
              </a:rPr>
              <a:t>A unique QR code is generated for each product using a QR code generation library.</a:t>
            </a:r>
            <a:endParaRPr lang="en-US" sz="1600" dirty="0"/>
          </a:p>
        </p:txBody>
      </p:sp>
      <p:sp>
        <p:nvSpPr>
          <p:cNvPr id="11" name="Shape 7">
            <a:extLst>
              <a:ext uri="{FF2B5EF4-FFF2-40B4-BE49-F238E27FC236}">
                <a16:creationId xmlns:a16="http://schemas.microsoft.com/office/drawing/2014/main" id="{3A3A81E8-507B-E411-1094-6626A41887FB}"/>
              </a:ext>
            </a:extLst>
          </p:cNvPr>
          <p:cNvSpPr/>
          <p:nvPr/>
        </p:nvSpPr>
        <p:spPr>
          <a:xfrm>
            <a:off x="7303532" y="1898430"/>
            <a:ext cx="22860" cy="722828"/>
          </a:xfrm>
          <a:prstGeom prst="roundRect">
            <a:avLst>
              <a:gd name="adj" fmla="val 135535"/>
            </a:avLst>
          </a:prstGeom>
          <a:solidFill>
            <a:srgbClr val="49606E"/>
          </a:solidFill>
          <a:ln/>
        </p:spPr>
      </p:sp>
      <p:sp>
        <p:nvSpPr>
          <p:cNvPr id="12" name="Shape 8">
            <a:extLst>
              <a:ext uri="{FF2B5EF4-FFF2-40B4-BE49-F238E27FC236}">
                <a16:creationId xmlns:a16="http://schemas.microsoft.com/office/drawing/2014/main" id="{7D67978F-7665-8061-3AAA-4C056F02C627}"/>
              </a:ext>
            </a:extLst>
          </p:cNvPr>
          <p:cNvSpPr/>
          <p:nvPr/>
        </p:nvSpPr>
        <p:spPr>
          <a:xfrm>
            <a:off x="7082671" y="1666139"/>
            <a:ext cx="464701" cy="464701"/>
          </a:xfrm>
          <a:prstGeom prst="roundRect">
            <a:avLst>
              <a:gd name="adj" fmla="val 6667"/>
            </a:avLst>
          </a:prstGeom>
          <a:solidFill>
            <a:srgbClr val="304755"/>
          </a:solidFill>
          <a:ln/>
        </p:spPr>
      </p:sp>
      <p:sp>
        <p:nvSpPr>
          <p:cNvPr id="13" name="Text 9">
            <a:extLst>
              <a:ext uri="{FF2B5EF4-FFF2-40B4-BE49-F238E27FC236}">
                <a16:creationId xmlns:a16="http://schemas.microsoft.com/office/drawing/2014/main" id="{117FE6C8-62D6-8E44-6D17-46F49EFE8DD2}"/>
              </a:ext>
            </a:extLst>
          </p:cNvPr>
          <p:cNvSpPr/>
          <p:nvPr/>
        </p:nvSpPr>
        <p:spPr>
          <a:xfrm>
            <a:off x="7199948" y="1752698"/>
            <a:ext cx="230029" cy="29158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4" name="Text 10">
            <a:extLst>
              <a:ext uri="{FF2B5EF4-FFF2-40B4-BE49-F238E27FC236}">
                <a16:creationId xmlns:a16="http://schemas.microsoft.com/office/drawing/2014/main" id="{17E08D3A-C5D4-EC25-BA54-932DFF1490B7}"/>
              </a:ext>
            </a:extLst>
          </p:cNvPr>
          <p:cNvSpPr/>
          <p:nvPr/>
        </p:nvSpPr>
        <p:spPr>
          <a:xfrm>
            <a:off x="6100167" y="2827891"/>
            <a:ext cx="2429947" cy="303728"/>
          </a:xfrm>
          <a:prstGeom prst="rect">
            <a:avLst/>
          </a:prstGeom>
          <a:noFill/>
          <a:ln/>
        </p:spPr>
        <p:txBody>
          <a:bodyPr wrap="none" lIns="0" tIns="0" rIns="0" bIns="0" rtlCol="0" anchor="t"/>
          <a:lstStyle/>
          <a:p>
            <a:pPr marL="0" indent="0" algn="ctr">
              <a:lnSpc>
                <a:spcPts val="2350"/>
              </a:lnSpc>
              <a:buNone/>
            </a:pPr>
            <a:r>
              <a:rPr lang="en-US" sz="2400" b="1" dirty="0">
                <a:latin typeface="Unbounded" pitchFamily="34" charset="0"/>
                <a:ea typeface="Unbounded" pitchFamily="34" charset="-122"/>
                <a:cs typeface="Unbounded" pitchFamily="34" charset="-120"/>
              </a:rPr>
              <a:t>Data Encoding</a:t>
            </a:r>
            <a:endParaRPr lang="en-US" sz="2400" b="1" dirty="0"/>
          </a:p>
        </p:txBody>
      </p:sp>
      <p:sp>
        <p:nvSpPr>
          <p:cNvPr id="15" name="Text 11">
            <a:extLst>
              <a:ext uri="{FF2B5EF4-FFF2-40B4-BE49-F238E27FC236}">
                <a16:creationId xmlns:a16="http://schemas.microsoft.com/office/drawing/2014/main" id="{8165A50E-3D9C-2A3A-86BF-5A8BD45164C6}"/>
              </a:ext>
            </a:extLst>
          </p:cNvPr>
          <p:cNvSpPr/>
          <p:nvPr/>
        </p:nvSpPr>
        <p:spPr>
          <a:xfrm>
            <a:off x="5392936" y="3255445"/>
            <a:ext cx="3844409" cy="1322070"/>
          </a:xfrm>
          <a:prstGeom prst="rect">
            <a:avLst/>
          </a:prstGeom>
          <a:noFill/>
          <a:ln/>
        </p:spPr>
        <p:txBody>
          <a:bodyPr wrap="square" lIns="0" tIns="0" rIns="0" bIns="0" rtlCol="0" anchor="t"/>
          <a:lstStyle/>
          <a:p>
            <a:pPr marL="0" indent="0" algn="ctr">
              <a:lnSpc>
                <a:spcPts val="2600"/>
              </a:lnSpc>
              <a:buNone/>
            </a:pPr>
            <a:r>
              <a:rPr lang="en-US" sz="1600" dirty="0">
                <a:latin typeface="Cabin" pitchFamily="34" charset="0"/>
                <a:ea typeface="Cabin" pitchFamily="34" charset="-122"/>
                <a:cs typeface="Cabin" pitchFamily="34" charset="-120"/>
              </a:rPr>
              <a:t>Product details, including unique identifier, manufacturer information, and other relevant data, are encoded into the QR code.</a:t>
            </a:r>
            <a:endParaRPr lang="en-US" sz="1600" dirty="0"/>
          </a:p>
        </p:txBody>
      </p:sp>
      <p:sp>
        <p:nvSpPr>
          <p:cNvPr id="16" name="Shape 12">
            <a:extLst>
              <a:ext uri="{FF2B5EF4-FFF2-40B4-BE49-F238E27FC236}">
                <a16:creationId xmlns:a16="http://schemas.microsoft.com/office/drawing/2014/main" id="{81829C0E-B9E7-5581-6118-7B491DE8A35C}"/>
              </a:ext>
            </a:extLst>
          </p:cNvPr>
          <p:cNvSpPr/>
          <p:nvPr/>
        </p:nvSpPr>
        <p:spPr>
          <a:xfrm>
            <a:off x="11767304" y="1898430"/>
            <a:ext cx="22860" cy="722828"/>
          </a:xfrm>
          <a:prstGeom prst="roundRect">
            <a:avLst>
              <a:gd name="adj" fmla="val 135535"/>
            </a:avLst>
          </a:prstGeom>
          <a:solidFill>
            <a:srgbClr val="49606E"/>
          </a:solidFill>
          <a:ln/>
        </p:spPr>
      </p:sp>
      <p:sp>
        <p:nvSpPr>
          <p:cNvPr id="17" name="Shape 13">
            <a:extLst>
              <a:ext uri="{FF2B5EF4-FFF2-40B4-BE49-F238E27FC236}">
                <a16:creationId xmlns:a16="http://schemas.microsoft.com/office/drawing/2014/main" id="{5F87BF5D-AA1E-2259-DD4B-890DCE6D57D6}"/>
              </a:ext>
            </a:extLst>
          </p:cNvPr>
          <p:cNvSpPr/>
          <p:nvPr/>
        </p:nvSpPr>
        <p:spPr>
          <a:xfrm>
            <a:off x="11546443" y="1666139"/>
            <a:ext cx="464701" cy="464701"/>
          </a:xfrm>
          <a:prstGeom prst="roundRect">
            <a:avLst>
              <a:gd name="adj" fmla="val 6667"/>
            </a:avLst>
          </a:prstGeom>
          <a:solidFill>
            <a:srgbClr val="304755"/>
          </a:solidFill>
          <a:ln/>
        </p:spPr>
      </p:sp>
      <p:sp>
        <p:nvSpPr>
          <p:cNvPr id="18" name="Text 14">
            <a:extLst>
              <a:ext uri="{FF2B5EF4-FFF2-40B4-BE49-F238E27FC236}">
                <a16:creationId xmlns:a16="http://schemas.microsoft.com/office/drawing/2014/main" id="{F14AA8B9-7BE6-588D-FB8B-EA039805CBE3}"/>
              </a:ext>
            </a:extLst>
          </p:cNvPr>
          <p:cNvSpPr/>
          <p:nvPr/>
        </p:nvSpPr>
        <p:spPr>
          <a:xfrm>
            <a:off x="11661577" y="1752698"/>
            <a:ext cx="234434" cy="29158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9" name="Text 15">
            <a:extLst>
              <a:ext uri="{FF2B5EF4-FFF2-40B4-BE49-F238E27FC236}">
                <a16:creationId xmlns:a16="http://schemas.microsoft.com/office/drawing/2014/main" id="{8C8EBE92-7DD8-687F-0DD2-B726B24A0B13}"/>
              </a:ext>
            </a:extLst>
          </p:cNvPr>
          <p:cNvSpPr/>
          <p:nvPr/>
        </p:nvSpPr>
        <p:spPr>
          <a:xfrm>
            <a:off x="10553105" y="2827891"/>
            <a:ext cx="2451497" cy="303728"/>
          </a:xfrm>
          <a:prstGeom prst="rect">
            <a:avLst/>
          </a:prstGeom>
          <a:noFill/>
          <a:ln/>
        </p:spPr>
        <p:txBody>
          <a:bodyPr wrap="none" lIns="0" tIns="0" rIns="0" bIns="0" rtlCol="0" anchor="t"/>
          <a:lstStyle/>
          <a:p>
            <a:pPr marL="0" indent="0" algn="ctr">
              <a:lnSpc>
                <a:spcPts val="2350"/>
              </a:lnSpc>
              <a:buNone/>
            </a:pPr>
            <a:r>
              <a:rPr lang="en-US" sz="2400" b="1" dirty="0">
                <a:latin typeface="Unbounded" pitchFamily="34" charset="0"/>
                <a:ea typeface="Unbounded" pitchFamily="34" charset="-122"/>
                <a:cs typeface="Unbounded" pitchFamily="34" charset="-120"/>
              </a:rPr>
              <a:t>Hash Generation</a:t>
            </a:r>
            <a:endParaRPr lang="en-US" sz="2400" b="1" dirty="0"/>
          </a:p>
        </p:txBody>
      </p:sp>
      <p:sp>
        <p:nvSpPr>
          <p:cNvPr id="20" name="Text 16">
            <a:extLst>
              <a:ext uri="{FF2B5EF4-FFF2-40B4-BE49-F238E27FC236}">
                <a16:creationId xmlns:a16="http://schemas.microsoft.com/office/drawing/2014/main" id="{FE6D57B8-F0C0-800E-8B14-0198D0E0229B}"/>
              </a:ext>
            </a:extLst>
          </p:cNvPr>
          <p:cNvSpPr/>
          <p:nvPr/>
        </p:nvSpPr>
        <p:spPr>
          <a:xfrm>
            <a:off x="9856708" y="3255445"/>
            <a:ext cx="3844409" cy="1322070"/>
          </a:xfrm>
          <a:prstGeom prst="rect">
            <a:avLst/>
          </a:prstGeom>
          <a:noFill/>
          <a:ln/>
        </p:spPr>
        <p:txBody>
          <a:bodyPr wrap="square" lIns="0" tIns="0" rIns="0" bIns="0" rtlCol="0" anchor="t"/>
          <a:lstStyle/>
          <a:p>
            <a:pPr marL="0" indent="0" algn="ctr">
              <a:lnSpc>
                <a:spcPts val="2600"/>
              </a:lnSpc>
              <a:buNone/>
            </a:pPr>
            <a:r>
              <a:rPr lang="en-US" sz="1600" dirty="0">
                <a:latin typeface="Cabin" pitchFamily="34" charset="0"/>
                <a:ea typeface="Cabin" pitchFamily="34" charset="-122"/>
                <a:cs typeface="Cabin" pitchFamily="34" charset="-120"/>
              </a:rPr>
              <a:t>A hash function is applied to the encoded data to generate a unique hash value, ensuring data integrity and preventing tampering.</a:t>
            </a:r>
            <a:endParaRPr lang="en-US" sz="1600" dirty="0"/>
          </a:p>
        </p:txBody>
      </p:sp>
      <p:pic>
        <p:nvPicPr>
          <p:cNvPr id="21" name="Picture 20">
            <a:extLst>
              <a:ext uri="{FF2B5EF4-FFF2-40B4-BE49-F238E27FC236}">
                <a16:creationId xmlns:a16="http://schemas.microsoft.com/office/drawing/2014/main" id="{DB6373D8-F150-4969-4B81-7A9ADBB179EA}"/>
              </a:ext>
            </a:extLst>
          </p:cNvPr>
          <p:cNvPicPr>
            <a:picLocks noChangeAspect="1"/>
          </p:cNvPicPr>
          <p:nvPr/>
        </p:nvPicPr>
        <p:blipFill>
          <a:blip r:embed="rId2"/>
          <a:stretch>
            <a:fillRect/>
          </a:stretch>
        </p:blipFill>
        <p:spPr>
          <a:xfrm>
            <a:off x="556820" y="5000527"/>
            <a:ext cx="2952750" cy="2952750"/>
          </a:xfrm>
          <a:prstGeom prst="rect">
            <a:avLst/>
          </a:prstGeom>
        </p:spPr>
      </p:pic>
      <p:pic>
        <p:nvPicPr>
          <p:cNvPr id="23" name="Picture 22">
            <a:extLst>
              <a:ext uri="{FF2B5EF4-FFF2-40B4-BE49-F238E27FC236}">
                <a16:creationId xmlns:a16="http://schemas.microsoft.com/office/drawing/2014/main" id="{33AA55D5-7CD0-331B-2AEE-6623C2195093}"/>
              </a:ext>
            </a:extLst>
          </p:cNvPr>
          <p:cNvPicPr>
            <a:picLocks noChangeAspect="1"/>
          </p:cNvPicPr>
          <p:nvPr/>
        </p:nvPicPr>
        <p:blipFill>
          <a:blip r:embed="rId3"/>
          <a:stretch>
            <a:fillRect/>
          </a:stretch>
        </p:blipFill>
        <p:spPr>
          <a:xfrm>
            <a:off x="11339912" y="5231753"/>
            <a:ext cx="2490297" cy="2490297"/>
          </a:xfrm>
          <a:prstGeom prst="rect">
            <a:avLst/>
          </a:prstGeom>
        </p:spPr>
      </p:pic>
    </p:spTree>
    <p:extLst>
      <p:ext uri="{BB962C8B-B14F-4D97-AF65-F5344CB8AC3E}">
        <p14:creationId xmlns:p14="http://schemas.microsoft.com/office/powerpoint/2010/main" val="2068278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47A3C14-BE6D-6FCD-A7D7-DA133CA31553}"/>
              </a:ext>
            </a:extLst>
          </p:cNvPr>
          <p:cNvPicPr>
            <a:picLocks noChangeAspect="1"/>
          </p:cNvPicPr>
          <p:nvPr/>
        </p:nvPicPr>
        <p:blipFill>
          <a:blip r:embed="rId2"/>
          <a:stretch>
            <a:fillRect/>
          </a:stretch>
        </p:blipFill>
        <p:spPr>
          <a:xfrm>
            <a:off x="0" y="0"/>
            <a:ext cx="14630400" cy="2646640"/>
          </a:xfrm>
          <a:prstGeom prst="rect">
            <a:avLst/>
          </a:prstGeom>
        </p:spPr>
      </p:pic>
      <p:sp>
        <p:nvSpPr>
          <p:cNvPr id="3" name="Text 0">
            <a:extLst>
              <a:ext uri="{FF2B5EF4-FFF2-40B4-BE49-F238E27FC236}">
                <a16:creationId xmlns:a16="http://schemas.microsoft.com/office/drawing/2014/main" id="{DC8C17C1-7B38-F05F-84BB-910E60511157}"/>
              </a:ext>
            </a:extLst>
          </p:cNvPr>
          <p:cNvSpPr/>
          <p:nvPr/>
        </p:nvSpPr>
        <p:spPr>
          <a:xfrm>
            <a:off x="741045" y="3228856"/>
            <a:ext cx="9705618" cy="622697"/>
          </a:xfrm>
          <a:prstGeom prst="rect">
            <a:avLst/>
          </a:prstGeom>
          <a:noFill/>
          <a:ln/>
        </p:spPr>
        <p:txBody>
          <a:bodyPr wrap="none" lIns="0" tIns="0" rIns="0" bIns="0" rtlCol="0" anchor="t"/>
          <a:lstStyle/>
          <a:p>
            <a:pPr marL="0" indent="0">
              <a:lnSpc>
                <a:spcPts val="4900"/>
              </a:lnSpc>
              <a:buNone/>
            </a:pPr>
            <a:r>
              <a:rPr lang="en-US" sz="3900" dirty="0">
                <a:latin typeface="Unbounded" pitchFamily="34" charset="0"/>
                <a:ea typeface="Unbounded" pitchFamily="34" charset="-122"/>
                <a:cs typeface="Unbounded" pitchFamily="34" charset="-120"/>
              </a:rPr>
              <a:t>Module 2: Blockchain Integration</a:t>
            </a:r>
            <a:endParaRPr lang="en-US" sz="3900" dirty="0"/>
          </a:p>
        </p:txBody>
      </p:sp>
      <p:pic>
        <p:nvPicPr>
          <p:cNvPr id="4" name="Image 1" descr="preencoded.png">
            <a:extLst>
              <a:ext uri="{FF2B5EF4-FFF2-40B4-BE49-F238E27FC236}">
                <a16:creationId xmlns:a16="http://schemas.microsoft.com/office/drawing/2014/main" id="{26A4C7B7-113F-EE25-BD6B-372BD3CDE2F0}"/>
              </a:ext>
            </a:extLst>
          </p:cNvPr>
          <p:cNvPicPr>
            <a:picLocks noChangeAspect="1"/>
          </p:cNvPicPr>
          <p:nvPr/>
        </p:nvPicPr>
        <p:blipFill>
          <a:blip r:embed="rId3"/>
          <a:stretch>
            <a:fillRect/>
          </a:stretch>
        </p:blipFill>
        <p:spPr>
          <a:xfrm>
            <a:off x="741045" y="4169093"/>
            <a:ext cx="4382691" cy="846892"/>
          </a:xfrm>
          <a:prstGeom prst="rect">
            <a:avLst/>
          </a:prstGeom>
        </p:spPr>
      </p:pic>
      <p:sp>
        <p:nvSpPr>
          <p:cNvPr id="5" name="Text 1">
            <a:extLst>
              <a:ext uri="{FF2B5EF4-FFF2-40B4-BE49-F238E27FC236}">
                <a16:creationId xmlns:a16="http://schemas.microsoft.com/office/drawing/2014/main" id="{88E73327-DEE4-2EAB-16CE-671915D4A548}"/>
              </a:ext>
            </a:extLst>
          </p:cNvPr>
          <p:cNvSpPr/>
          <p:nvPr/>
        </p:nvSpPr>
        <p:spPr>
          <a:xfrm>
            <a:off x="952738" y="5333524"/>
            <a:ext cx="2927271" cy="311348"/>
          </a:xfrm>
          <a:prstGeom prst="rect">
            <a:avLst/>
          </a:prstGeom>
          <a:noFill/>
          <a:ln/>
        </p:spPr>
        <p:txBody>
          <a:bodyPr wrap="none" lIns="0" tIns="0" rIns="0" bIns="0" rtlCol="0" anchor="t"/>
          <a:lstStyle/>
          <a:p>
            <a:pPr marL="0" indent="0" algn="l">
              <a:lnSpc>
                <a:spcPts val="2450"/>
              </a:lnSpc>
              <a:buNone/>
            </a:pPr>
            <a:r>
              <a:rPr lang="en-US" sz="2400" b="1" dirty="0">
                <a:latin typeface="Unbounded" pitchFamily="34" charset="0"/>
                <a:ea typeface="Unbounded" pitchFamily="34" charset="-122"/>
                <a:cs typeface="Unbounded" pitchFamily="34" charset="-120"/>
              </a:rPr>
              <a:t>Hash Value Storage</a:t>
            </a:r>
            <a:endParaRPr lang="en-US" sz="2400" b="1" dirty="0"/>
          </a:p>
        </p:txBody>
      </p:sp>
      <p:sp>
        <p:nvSpPr>
          <p:cNvPr id="6" name="Text 2">
            <a:extLst>
              <a:ext uri="{FF2B5EF4-FFF2-40B4-BE49-F238E27FC236}">
                <a16:creationId xmlns:a16="http://schemas.microsoft.com/office/drawing/2014/main" id="{AE6EF618-B2A6-E673-B18F-447739A189CE}"/>
              </a:ext>
            </a:extLst>
          </p:cNvPr>
          <p:cNvSpPr/>
          <p:nvPr/>
        </p:nvSpPr>
        <p:spPr>
          <a:xfrm>
            <a:off x="952738" y="5771912"/>
            <a:ext cx="3959304" cy="1015841"/>
          </a:xfrm>
          <a:prstGeom prst="rect">
            <a:avLst/>
          </a:prstGeom>
          <a:noFill/>
          <a:ln/>
        </p:spPr>
        <p:txBody>
          <a:bodyPr wrap="square" lIns="0" tIns="0" rIns="0" bIns="0" rtlCol="0" anchor="t"/>
          <a:lstStyle/>
          <a:p>
            <a:pPr marL="0" indent="0" algn="l">
              <a:lnSpc>
                <a:spcPts val="2650"/>
              </a:lnSpc>
              <a:buNone/>
            </a:pPr>
            <a:r>
              <a:rPr lang="en-US" sz="1650" dirty="0">
                <a:latin typeface="Cabin" pitchFamily="34" charset="0"/>
                <a:ea typeface="Cabin" pitchFamily="34" charset="-122"/>
                <a:cs typeface="Cabin" pitchFamily="34" charset="-120"/>
              </a:rPr>
              <a:t>The generated hash value for each product is stored on the blockchain platform, ensuring a secure and tamper-proof record.</a:t>
            </a:r>
            <a:endParaRPr lang="en-US" sz="1650" dirty="0"/>
          </a:p>
        </p:txBody>
      </p:sp>
      <p:pic>
        <p:nvPicPr>
          <p:cNvPr id="7" name="Image 2" descr="preencoded.png">
            <a:extLst>
              <a:ext uri="{FF2B5EF4-FFF2-40B4-BE49-F238E27FC236}">
                <a16:creationId xmlns:a16="http://schemas.microsoft.com/office/drawing/2014/main" id="{1D3448DD-AA65-5B15-2C26-57BCF3B4D435}"/>
              </a:ext>
            </a:extLst>
          </p:cNvPr>
          <p:cNvPicPr>
            <a:picLocks noChangeAspect="1"/>
          </p:cNvPicPr>
          <p:nvPr/>
        </p:nvPicPr>
        <p:blipFill>
          <a:blip r:embed="rId4"/>
          <a:stretch>
            <a:fillRect/>
          </a:stretch>
        </p:blipFill>
        <p:spPr>
          <a:xfrm>
            <a:off x="5123736" y="4169093"/>
            <a:ext cx="4382810" cy="846892"/>
          </a:xfrm>
          <a:prstGeom prst="rect">
            <a:avLst/>
          </a:prstGeom>
        </p:spPr>
      </p:pic>
      <p:sp>
        <p:nvSpPr>
          <p:cNvPr id="8" name="Text 3">
            <a:extLst>
              <a:ext uri="{FF2B5EF4-FFF2-40B4-BE49-F238E27FC236}">
                <a16:creationId xmlns:a16="http://schemas.microsoft.com/office/drawing/2014/main" id="{6134539D-C0A6-6178-CE6D-049DAB57A790}"/>
              </a:ext>
            </a:extLst>
          </p:cNvPr>
          <p:cNvSpPr/>
          <p:nvPr/>
        </p:nvSpPr>
        <p:spPr>
          <a:xfrm>
            <a:off x="5335429" y="5333524"/>
            <a:ext cx="3366135" cy="311348"/>
          </a:xfrm>
          <a:prstGeom prst="rect">
            <a:avLst/>
          </a:prstGeom>
          <a:noFill/>
          <a:ln/>
        </p:spPr>
        <p:txBody>
          <a:bodyPr wrap="none" lIns="0" tIns="0" rIns="0" bIns="0" rtlCol="0" anchor="t"/>
          <a:lstStyle/>
          <a:p>
            <a:pPr marL="0" indent="0" algn="l">
              <a:lnSpc>
                <a:spcPts val="2450"/>
              </a:lnSpc>
              <a:buNone/>
            </a:pPr>
            <a:r>
              <a:rPr lang="en-US" sz="2400" b="1" dirty="0">
                <a:latin typeface="Unbounded" pitchFamily="34" charset="0"/>
                <a:ea typeface="Unbounded" pitchFamily="34" charset="-122"/>
                <a:cs typeface="Unbounded" pitchFamily="34" charset="-120"/>
              </a:rPr>
              <a:t>Transaction Recording</a:t>
            </a:r>
            <a:endParaRPr lang="en-US" sz="2400" b="1" dirty="0"/>
          </a:p>
        </p:txBody>
      </p:sp>
      <p:sp>
        <p:nvSpPr>
          <p:cNvPr id="9" name="Text 4">
            <a:extLst>
              <a:ext uri="{FF2B5EF4-FFF2-40B4-BE49-F238E27FC236}">
                <a16:creationId xmlns:a16="http://schemas.microsoft.com/office/drawing/2014/main" id="{D44A597C-9081-3661-0FA5-1BB2F2530B29}"/>
              </a:ext>
            </a:extLst>
          </p:cNvPr>
          <p:cNvSpPr/>
          <p:nvPr/>
        </p:nvSpPr>
        <p:spPr>
          <a:xfrm>
            <a:off x="5335429" y="5771912"/>
            <a:ext cx="3959423" cy="1354455"/>
          </a:xfrm>
          <a:prstGeom prst="rect">
            <a:avLst/>
          </a:prstGeom>
          <a:noFill/>
          <a:ln/>
        </p:spPr>
        <p:txBody>
          <a:bodyPr wrap="square" lIns="0" tIns="0" rIns="0" bIns="0" rtlCol="0" anchor="t"/>
          <a:lstStyle/>
          <a:p>
            <a:pPr marL="0" indent="0" algn="l">
              <a:lnSpc>
                <a:spcPts val="2650"/>
              </a:lnSpc>
              <a:buNone/>
            </a:pPr>
            <a:r>
              <a:rPr lang="en-US" sz="1650" dirty="0">
                <a:latin typeface="Cabin" pitchFamily="34" charset="0"/>
                <a:ea typeface="Cabin" pitchFamily="34" charset="-122"/>
                <a:cs typeface="Cabin" pitchFamily="34" charset="-120"/>
              </a:rPr>
              <a:t>Every transaction involving a product's QR code is recorded on the blockchain, providing a complete audit trail and traceability.</a:t>
            </a:r>
            <a:endParaRPr lang="en-US" sz="1650" dirty="0"/>
          </a:p>
        </p:txBody>
      </p:sp>
      <p:pic>
        <p:nvPicPr>
          <p:cNvPr id="10" name="Image 3" descr="preencoded.png">
            <a:extLst>
              <a:ext uri="{FF2B5EF4-FFF2-40B4-BE49-F238E27FC236}">
                <a16:creationId xmlns:a16="http://schemas.microsoft.com/office/drawing/2014/main" id="{53EC5A07-D6D5-3A9C-1982-B99982064B51}"/>
              </a:ext>
            </a:extLst>
          </p:cNvPr>
          <p:cNvPicPr>
            <a:picLocks noChangeAspect="1"/>
          </p:cNvPicPr>
          <p:nvPr/>
        </p:nvPicPr>
        <p:blipFill>
          <a:blip r:embed="rId5"/>
          <a:stretch>
            <a:fillRect/>
          </a:stretch>
        </p:blipFill>
        <p:spPr>
          <a:xfrm>
            <a:off x="9506545" y="4169093"/>
            <a:ext cx="4382810" cy="846892"/>
          </a:xfrm>
          <a:prstGeom prst="rect">
            <a:avLst/>
          </a:prstGeom>
        </p:spPr>
      </p:pic>
      <p:sp>
        <p:nvSpPr>
          <p:cNvPr id="11" name="Text 5">
            <a:extLst>
              <a:ext uri="{FF2B5EF4-FFF2-40B4-BE49-F238E27FC236}">
                <a16:creationId xmlns:a16="http://schemas.microsoft.com/office/drawing/2014/main" id="{614E1814-699C-D634-8BC5-4739B3AD716F}"/>
              </a:ext>
            </a:extLst>
          </p:cNvPr>
          <p:cNvSpPr/>
          <p:nvPr/>
        </p:nvSpPr>
        <p:spPr>
          <a:xfrm>
            <a:off x="9718238" y="5333524"/>
            <a:ext cx="3959423" cy="622697"/>
          </a:xfrm>
          <a:prstGeom prst="rect">
            <a:avLst/>
          </a:prstGeom>
          <a:noFill/>
          <a:ln/>
        </p:spPr>
        <p:txBody>
          <a:bodyPr wrap="square" lIns="0" tIns="0" rIns="0" bIns="0" rtlCol="0" anchor="t"/>
          <a:lstStyle/>
          <a:p>
            <a:pPr marL="0" indent="0" algn="l">
              <a:lnSpc>
                <a:spcPts val="2450"/>
              </a:lnSpc>
              <a:buNone/>
            </a:pPr>
            <a:r>
              <a:rPr lang="en-US" sz="2000" b="1" dirty="0">
                <a:latin typeface="Unbounded" pitchFamily="34" charset="0"/>
                <a:ea typeface="Unbounded" pitchFamily="34" charset="-122"/>
                <a:cs typeface="Unbounded" pitchFamily="34" charset="-120"/>
              </a:rPr>
              <a:t>Smart Contract Implementation</a:t>
            </a:r>
            <a:endParaRPr lang="en-US" sz="2000" b="1" dirty="0"/>
          </a:p>
        </p:txBody>
      </p:sp>
      <p:sp>
        <p:nvSpPr>
          <p:cNvPr id="12" name="Text 6">
            <a:extLst>
              <a:ext uri="{FF2B5EF4-FFF2-40B4-BE49-F238E27FC236}">
                <a16:creationId xmlns:a16="http://schemas.microsoft.com/office/drawing/2014/main" id="{6399D87F-D7A0-C437-99ED-767C3D0FA45F}"/>
              </a:ext>
            </a:extLst>
          </p:cNvPr>
          <p:cNvSpPr/>
          <p:nvPr/>
        </p:nvSpPr>
        <p:spPr>
          <a:xfrm>
            <a:off x="9718238" y="6083260"/>
            <a:ext cx="3959423" cy="1354455"/>
          </a:xfrm>
          <a:prstGeom prst="rect">
            <a:avLst/>
          </a:prstGeom>
          <a:noFill/>
          <a:ln/>
        </p:spPr>
        <p:txBody>
          <a:bodyPr wrap="square" lIns="0" tIns="0" rIns="0" bIns="0" rtlCol="0" anchor="t"/>
          <a:lstStyle/>
          <a:p>
            <a:pPr marL="0" indent="0" algn="l">
              <a:lnSpc>
                <a:spcPts val="2650"/>
              </a:lnSpc>
              <a:buNone/>
            </a:pPr>
            <a:r>
              <a:rPr lang="en-US" sz="1650" dirty="0">
                <a:latin typeface="Cabin" pitchFamily="34" charset="0"/>
                <a:ea typeface="Cabin" pitchFamily="34" charset="-122"/>
                <a:cs typeface="Cabin" pitchFamily="34" charset="-120"/>
              </a:rPr>
              <a:t>A smart contract can be implemented to automate verification processes, ensuring efficient and secure authentication of products.</a:t>
            </a:r>
            <a:endParaRPr lang="en-US" sz="1650" dirty="0"/>
          </a:p>
        </p:txBody>
      </p:sp>
    </p:spTree>
    <p:extLst>
      <p:ext uri="{BB962C8B-B14F-4D97-AF65-F5344CB8AC3E}">
        <p14:creationId xmlns:p14="http://schemas.microsoft.com/office/powerpoint/2010/main" val="158526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57720" y="613112"/>
            <a:ext cx="5184696" cy="648057"/>
          </a:xfrm>
          <a:prstGeom prst="rect">
            <a:avLst/>
          </a:prstGeom>
          <a:noFill/>
          <a:ln/>
        </p:spPr>
        <p:txBody>
          <a:bodyPr wrap="none" lIns="0" tIns="0" rIns="0" bIns="0" rtlCol="0" anchor="t"/>
          <a:lstStyle/>
          <a:p>
            <a:pPr marL="0" indent="0" algn="ctr">
              <a:lnSpc>
                <a:spcPts val="5100"/>
              </a:lnSpc>
              <a:buNone/>
            </a:pPr>
            <a:r>
              <a:rPr lang="en-US" sz="4800" b="1" kern="0" spc="-122" dirty="0">
                <a:solidFill>
                  <a:srgbClr val="000000"/>
                </a:solidFill>
                <a:latin typeface="Inter" pitchFamily="34" charset="0"/>
                <a:ea typeface="Inter" pitchFamily="34" charset="-122"/>
                <a:cs typeface="Inter" pitchFamily="34" charset="-120"/>
              </a:rPr>
              <a:t>Motivation</a:t>
            </a:r>
            <a:endParaRPr lang="en-US" sz="4050" dirty="0"/>
          </a:p>
        </p:txBody>
      </p:sp>
      <p:sp>
        <p:nvSpPr>
          <p:cNvPr id="4" name="Shape 1"/>
          <p:cNvSpPr/>
          <p:nvPr/>
        </p:nvSpPr>
        <p:spPr>
          <a:xfrm>
            <a:off x="725805" y="1826062"/>
            <a:ext cx="466606" cy="466606"/>
          </a:xfrm>
          <a:prstGeom prst="roundRect">
            <a:avLst>
              <a:gd name="adj" fmla="val 18668"/>
            </a:avLst>
          </a:prstGeom>
          <a:solidFill>
            <a:srgbClr val="DADBF1"/>
          </a:solidFill>
          <a:ln w="7620">
            <a:solidFill>
              <a:srgbClr val="C0C1D7"/>
            </a:solidFill>
            <a:prstDash val="solid"/>
          </a:ln>
        </p:spPr>
        <p:txBody>
          <a:bodyPr/>
          <a:lstStyle/>
          <a:p>
            <a:endParaRPr lang="en-IN" dirty="0"/>
          </a:p>
        </p:txBody>
      </p:sp>
      <p:sp>
        <p:nvSpPr>
          <p:cNvPr id="5" name="Text 2"/>
          <p:cNvSpPr/>
          <p:nvPr/>
        </p:nvSpPr>
        <p:spPr>
          <a:xfrm>
            <a:off x="896660" y="1903809"/>
            <a:ext cx="124778" cy="311110"/>
          </a:xfrm>
          <a:prstGeom prst="rect">
            <a:avLst/>
          </a:prstGeom>
          <a:noFill/>
          <a:ln/>
        </p:spPr>
        <p:txBody>
          <a:bodyPr wrap="none" lIns="0" tIns="0" rIns="0" bIns="0" rtlCol="0" anchor="t"/>
          <a:lstStyle/>
          <a:p>
            <a:pPr marL="0" indent="0" algn="ctr">
              <a:lnSpc>
                <a:spcPts val="2400"/>
              </a:lnSpc>
              <a:buNone/>
            </a:pPr>
            <a:r>
              <a:rPr lang="en-US" sz="2800" b="1" kern="0" spc="-73" dirty="0">
                <a:solidFill>
                  <a:srgbClr val="272525"/>
                </a:solidFill>
                <a:latin typeface="Inter" pitchFamily="34" charset="0"/>
                <a:ea typeface="Inter" pitchFamily="34" charset="-122"/>
                <a:cs typeface="Inter" pitchFamily="34" charset="-120"/>
              </a:rPr>
              <a:t>1</a:t>
            </a:r>
            <a:endParaRPr lang="en-US" sz="2800" dirty="0"/>
          </a:p>
        </p:txBody>
      </p:sp>
      <p:sp>
        <p:nvSpPr>
          <p:cNvPr id="6" name="Text 3"/>
          <p:cNvSpPr/>
          <p:nvPr/>
        </p:nvSpPr>
        <p:spPr>
          <a:xfrm>
            <a:off x="1399699" y="1826062"/>
            <a:ext cx="3341132" cy="323969"/>
          </a:xfrm>
          <a:prstGeom prst="rect">
            <a:avLst/>
          </a:prstGeom>
          <a:noFill/>
          <a:ln/>
        </p:spPr>
        <p:txBody>
          <a:bodyPr wrap="none" lIns="0" tIns="0" rIns="0" bIns="0" rtlCol="0" anchor="t"/>
          <a:lstStyle/>
          <a:p>
            <a:pPr marL="0" indent="0">
              <a:lnSpc>
                <a:spcPts val="2550"/>
              </a:lnSpc>
              <a:buNone/>
            </a:pPr>
            <a:r>
              <a:rPr lang="en-US" sz="2400" b="1" kern="0" spc="-61" dirty="0">
                <a:solidFill>
                  <a:srgbClr val="272525"/>
                </a:solidFill>
                <a:latin typeface="Inter" pitchFamily="34" charset="0"/>
                <a:ea typeface="Inter" pitchFamily="34" charset="-122"/>
                <a:cs typeface="Inter" pitchFamily="34" charset="-120"/>
              </a:rPr>
              <a:t>Transparency &amp; Traceability</a:t>
            </a:r>
            <a:endParaRPr lang="en-US" sz="2400" dirty="0"/>
          </a:p>
        </p:txBody>
      </p:sp>
      <p:sp>
        <p:nvSpPr>
          <p:cNvPr id="7" name="Text 4"/>
          <p:cNvSpPr/>
          <p:nvPr/>
        </p:nvSpPr>
        <p:spPr>
          <a:xfrm>
            <a:off x="1399699" y="2274451"/>
            <a:ext cx="7018496" cy="663654"/>
          </a:xfrm>
          <a:prstGeom prst="rect">
            <a:avLst/>
          </a:prstGeom>
          <a:noFill/>
          <a:ln/>
        </p:spPr>
        <p:txBody>
          <a:bodyPr wrap="square" lIns="0" tIns="0" rIns="0" bIns="0" rtlCol="0" anchor="t"/>
          <a:lstStyle/>
          <a:p>
            <a:pPr marL="0" indent="0">
              <a:lnSpc>
                <a:spcPts val="2600"/>
              </a:lnSpc>
              <a:buNone/>
            </a:pPr>
            <a:r>
              <a:rPr lang="en-US" sz="2000" kern="0" spc="-33" dirty="0">
                <a:solidFill>
                  <a:srgbClr val="272525"/>
                </a:solidFill>
                <a:latin typeface="Inter" pitchFamily="34" charset="0"/>
                <a:ea typeface="Inter" pitchFamily="34" charset="-122"/>
                <a:cs typeface="Inter" pitchFamily="34" charset="-120"/>
              </a:rPr>
              <a:t>Blockchain enables transparent tracking of products throughout the supply chain, making it easier to identify and verify authenticity.</a:t>
            </a:r>
            <a:endParaRPr lang="en-US" sz="2000" dirty="0"/>
          </a:p>
        </p:txBody>
      </p:sp>
      <p:sp>
        <p:nvSpPr>
          <p:cNvPr id="8" name="Shape 5"/>
          <p:cNvSpPr/>
          <p:nvPr/>
        </p:nvSpPr>
        <p:spPr>
          <a:xfrm>
            <a:off x="725805" y="3378637"/>
            <a:ext cx="466606" cy="466606"/>
          </a:xfrm>
          <a:prstGeom prst="roundRect">
            <a:avLst>
              <a:gd name="adj" fmla="val 18668"/>
            </a:avLst>
          </a:prstGeom>
          <a:solidFill>
            <a:srgbClr val="DADBF1"/>
          </a:solidFill>
          <a:ln w="7620">
            <a:solidFill>
              <a:srgbClr val="C0C1D7"/>
            </a:solidFill>
            <a:prstDash val="solid"/>
          </a:ln>
        </p:spPr>
      </p:sp>
      <p:sp>
        <p:nvSpPr>
          <p:cNvPr id="9" name="Text 6"/>
          <p:cNvSpPr/>
          <p:nvPr/>
        </p:nvSpPr>
        <p:spPr>
          <a:xfrm>
            <a:off x="865823" y="3456384"/>
            <a:ext cx="186571" cy="311110"/>
          </a:xfrm>
          <a:prstGeom prst="rect">
            <a:avLst/>
          </a:prstGeom>
          <a:noFill/>
          <a:ln/>
        </p:spPr>
        <p:txBody>
          <a:bodyPr wrap="none" lIns="0" tIns="0" rIns="0" bIns="0" rtlCol="0" anchor="t"/>
          <a:lstStyle/>
          <a:p>
            <a:pPr marL="0" indent="0" algn="ctr">
              <a:lnSpc>
                <a:spcPts val="2400"/>
              </a:lnSpc>
              <a:buNone/>
            </a:pPr>
            <a:r>
              <a:rPr lang="en-US" sz="2800" b="1" kern="0" spc="-73" dirty="0">
                <a:solidFill>
                  <a:srgbClr val="272525"/>
                </a:solidFill>
                <a:latin typeface="Inter" pitchFamily="34" charset="0"/>
                <a:ea typeface="Inter" pitchFamily="34" charset="-122"/>
                <a:cs typeface="Inter" pitchFamily="34" charset="-120"/>
              </a:rPr>
              <a:t>2</a:t>
            </a:r>
            <a:endParaRPr lang="en-US" sz="2800" dirty="0"/>
          </a:p>
        </p:txBody>
      </p:sp>
      <p:sp>
        <p:nvSpPr>
          <p:cNvPr id="10" name="Text 7"/>
          <p:cNvSpPr/>
          <p:nvPr/>
        </p:nvSpPr>
        <p:spPr>
          <a:xfrm>
            <a:off x="1399699" y="3390130"/>
            <a:ext cx="3186708" cy="323969"/>
          </a:xfrm>
          <a:prstGeom prst="rect">
            <a:avLst/>
          </a:prstGeom>
          <a:noFill/>
          <a:ln/>
        </p:spPr>
        <p:txBody>
          <a:bodyPr wrap="none" lIns="0" tIns="0" rIns="0" bIns="0" rtlCol="0" anchor="t"/>
          <a:lstStyle/>
          <a:p>
            <a:pPr marL="0" indent="0">
              <a:lnSpc>
                <a:spcPts val="2550"/>
              </a:lnSpc>
              <a:buNone/>
            </a:pPr>
            <a:r>
              <a:rPr lang="en-US" sz="2400" b="1" kern="0" spc="-61" dirty="0">
                <a:solidFill>
                  <a:srgbClr val="272525"/>
                </a:solidFill>
                <a:latin typeface="Inter" pitchFamily="34" charset="0"/>
                <a:ea typeface="Inter" pitchFamily="34" charset="-122"/>
                <a:cs typeface="Inter" pitchFamily="34" charset="-120"/>
              </a:rPr>
              <a:t>Enhanced Consumer Trust</a:t>
            </a:r>
            <a:endParaRPr lang="en-US" sz="2400" dirty="0"/>
          </a:p>
        </p:txBody>
      </p:sp>
      <p:sp>
        <p:nvSpPr>
          <p:cNvPr id="11" name="Text 8"/>
          <p:cNvSpPr/>
          <p:nvPr/>
        </p:nvSpPr>
        <p:spPr>
          <a:xfrm>
            <a:off x="1399699" y="3827026"/>
            <a:ext cx="7018496" cy="663654"/>
          </a:xfrm>
          <a:prstGeom prst="rect">
            <a:avLst/>
          </a:prstGeom>
          <a:noFill/>
          <a:ln/>
        </p:spPr>
        <p:txBody>
          <a:bodyPr wrap="square" lIns="0" tIns="0" rIns="0" bIns="0" rtlCol="0" anchor="t"/>
          <a:lstStyle/>
          <a:p>
            <a:pPr marL="0" indent="0">
              <a:lnSpc>
                <a:spcPts val="2600"/>
              </a:lnSpc>
              <a:buNone/>
            </a:pPr>
            <a:r>
              <a:rPr lang="en-US" sz="2000" kern="0" spc="-33" dirty="0">
                <a:solidFill>
                  <a:srgbClr val="272525"/>
                </a:solidFill>
                <a:latin typeface="Inter" pitchFamily="34" charset="0"/>
                <a:ea typeface="Inter" pitchFamily="34" charset="-122"/>
                <a:cs typeface="Inter" pitchFamily="34" charset="-120"/>
              </a:rPr>
              <a:t>By providing verifiable information about product origins, blockchain can help build trust and confidence among consumers.</a:t>
            </a:r>
            <a:endParaRPr lang="en-US" sz="2000" dirty="0"/>
          </a:p>
        </p:txBody>
      </p:sp>
      <p:sp>
        <p:nvSpPr>
          <p:cNvPr id="12" name="Shape 9"/>
          <p:cNvSpPr/>
          <p:nvPr/>
        </p:nvSpPr>
        <p:spPr>
          <a:xfrm>
            <a:off x="725805" y="4931212"/>
            <a:ext cx="466606" cy="466606"/>
          </a:xfrm>
          <a:prstGeom prst="roundRect">
            <a:avLst>
              <a:gd name="adj" fmla="val 18668"/>
            </a:avLst>
          </a:prstGeom>
          <a:solidFill>
            <a:srgbClr val="DADBF1"/>
          </a:solidFill>
          <a:ln w="7620">
            <a:solidFill>
              <a:srgbClr val="C0C1D7"/>
            </a:solidFill>
            <a:prstDash val="solid"/>
          </a:ln>
        </p:spPr>
      </p:sp>
      <p:sp>
        <p:nvSpPr>
          <p:cNvPr id="13" name="Text 10"/>
          <p:cNvSpPr/>
          <p:nvPr/>
        </p:nvSpPr>
        <p:spPr>
          <a:xfrm>
            <a:off x="863322" y="5008959"/>
            <a:ext cx="191453" cy="311110"/>
          </a:xfrm>
          <a:prstGeom prst="rect">
            <a:avLst/>
          </a:prstGeom>
          <a:noFill/>
          <a:ln/>
        </p:spPr>
        <p:txBody>
          <a:bodyPr wrap="none" lIns="0" tIns="0" rIns="0" bIns="0" rtlCol="0" anchor="t"/>
          <a:lstStyle/>
          <a:p>
            <a:pPr marL="0" indent="0" algn="ctr">
              <a:lnSpc>
                <a:spcPts val="2400"/>
              </a:lnSpc>
              <a:buNone/>
            </a:pPr>
            <a:r>
              <a:rPr lang="en-US" sz="2800" b="1" kern="0" spc="-73" dirty="0">
                <a:solidFill>
                  <a:srgbClr val="272525"/>
                </a:solidFill>
                <a:latin typeface="Inter" pitchFamily="34" charset="0"/>
                <a:ea typeface="Inter" pitchFamily="34" charset="-122"/>
                <a:cs typeface="Inter" pitchFamily="34" charset="-120"/>
              </a:rPr>
              <a:t>3</a:t>
            </a:r>
            <a:endParaRPr lang="en-US" sz="2400" dirty="0"/>
          </a:p>
        </p:txBody>
      </p:sp>
      <p:sp>
        <p:nvSpPr>
          <p:cNvPr id="14" name="Text 11"/>
          <p:cNvSpPr/>
          <p:nvPr/>
        </p:nvSpPr>
        <p:spPr>
          <a:xfrm>
            <a:off x="1399699" y="4931212"/>
            <a:ext cx="2850237" cy="323969"/>
          </a:xfrm>
          <a:prstGeom prst="rect">
            <a:avLst/>
          </a:prstGeom>
          <a:noFill/>
          <a:ln/>
        </p:spPr>
        <p:txBody>
          <a:bodyPr wrap="none" lIns="0" tIns="0" rIns="0" bIns="0" rtlCol="0" anchor="t"/>
          <a:lstStyle/>
          <a:p>
            <a:pPr marL="0" indent="0">
              <a:lnSpc>
                <a:spcPts val="2550"/>
              </a:lnSpc>
              <a:buNone/>
            </a:pPr>
            <a:r>
              <a:rPr lang="en-US" sz="2400" b="1" kern="0" spc="-61" dirty="0">
                <a:solidFill>
                  <a:srgbClr val="272525"/>
                </a:solidFill>
                <a:latin typeface="Inter" pitchFamily="34" charset="0"/>
                <a:ea typeface="Inter" pitchFamily="34" charset="-122"/>
                <a:cs typeface="Inter" pitchFamily="34" charset="-120"/>
              </a:rPr>
              <a:t>Reduced Counterfeiting</a:t>
            </a:r>
            <a:endParaRPr lang="en-US" sz="2400" dirty="0"/>
          </a:p>
        </p:txBody>
      </p:sp>
      <p:sp>
        <p:nvSpPr>
          <p:cNvPr id="15" name="Text 12"/>
          <p:cNvSpPr/>
          <p:nvPr/>
        </p:nvSpPr>
        <p:spPr>
          <a:xfrm>
            <a:off x="1399699" y="5379601"/>
            <a:ext cx="7018496" cy="663654"/>
          </a:xfrm>
          <a:prstGeom prst="rect">
            <a:avLst/>
          </a:prstGeom>
          <a:noFill/>
          <a:ln/>
        </p:spPr>
        <p:txBody>
          <a:bodyPr wrap="square" lIns="0" tIns="0" rIns="0" bIns="0" rtlCol="0" anchor="t"/>
          <a:lstStyle/>
          <a:p>
            <a:pPr marL="0" indent="0">
              <a:lnSpc>
                <a:spcPts val="2600"/>
              </a:lnSpc>
              <a:buNone/>
            </a:pPr>
            <a:r>
              <a:rPr lang="en-US" sz="2000" kern="0" spc="-33" dirty="0">
                <a:solidFill>
                  <a:srgbClr val="272525"/>
                </a:solidFill>
                <a:latin typeface="Inter" pitchFamily="34" charset="0"/>
                <a:ea typeface="Inter" pitchFamily="34" charset="-122"/>
                <a:cs typeface="Inter" pitchFamily="34" charset="-120"/>
              </a:rPr>
              <a:t>The immutability of blockchain data makes it extremely difficult to alter or forge product information, discouraging counterfeiters.</a:t>
            </a:r>
            <a:endParaRPr lang="en-US" sz="2000" dirty="0"/>
          </a:p>
        </p:txBody>
      </p:sp>
      <p:sp>
        <p:nvSpPr>
          <p:cNvPr id="16" name="Shape 13"/>
          <p:cNvSpPr/>
          <p:nvPr/>
        </p:nvSpPr>
        <p:spPr>
          <a:xfrm>
            <a:off x="725805" y="6483787"/>
            <a:ext cx="466606" cy="466606"/>
          </a:xfrm>
          <a:prstGeom prst="roundRect">
            <a:avLst>
              <a:gd name="adj" fmla="val 18668"/>
            </a:avLst>
          </a:prstGeom>
          <a:solidFill>
            <a:srgbClr val="DADBF1"/>
          </a:solidFill>
          <a:ln w="7620">
            <a:solidFill>
              <a:srgbClr val="C0C1D7"/>
            </a:solidFill>
            <a:prstDash val="solid"/>
          </a:ln>
        </p:spPr>
      </p:sp>
      <p:sp>
        <p:nvSpPr>
          <p:cNvPr id="17" name="Text 14"/>
          <p:cNvSpPr/>
          <p:nvPr/>
        </p:nvSpPr>
        <p:spPr>
          <a:xfrm>
            <a:off x="858560" y="6561534"/>
            <a:ext cx="201097" cy="311110"/>
          </a:xfrm>
          <a:prstGeom prst="rect">
            <a:avLst/>
          </a:prstGeom>
          <a:noFill/>
          <a:ln/>
        </p:spPr>
        <p:txBody>
          <a:bodyPr wrap="none" lIns="0" tIns="0" rIns="0" bIns="0" rtlCol="0" anchor="t"/>
          <a:lstStyle/>
          <a:p>
            <a:pPr marL="0" indent="0" algn="ctr">
              <a:lnSpc>
                <a:spcPts val="2400"/>
              </a:lnSpc>
              <a:buNone/>
            </a:pPr>
            <a:r>
              <a:rPr lang="en-US" sz="2800" b="1" kern="0" spc="-73" dirty="0">
                <a:solidFill>
                  <a:srgbClr val="272525"/>
                </a:solidFill>
                <a:latin typeface="Inter" pitchFamily="34" charset="0"/>
                <a:ea typeface="Inter" pitchFamily="34" charset="-122"/>
                <a:cs typeface="Inter" pitchFamily="34" charset="-120"/>
              </a:rPr>
              <a:t>4</a:t>
            </a:r>
            <a:endParaRPr lang="en-US" sz="2800" dirty="0"/>
          </a:p>
        </p:txBody>
      </p:sp>
      <p:sp>
        <p:nvSpPr>
          <p:cNvPr id="18" name="Text 15"/>
          <p:cNvSpPr/>
          <p:nvPr/>
        </p:nvSpPr>
        <p:spPr>
          <a:xfrm>
            <a:off x="1399699" y="6483787"/>
            <a:ext cx="4019907" cy="323969"/>
          </a:xfrm>
          <a:prstGeom prst="rect">
            <a:avLst/>
          </a:prstGeom>
          <a:noFill/>
          <a:ln/>
        </p:spPr>
        <p:txBody>
          <a:bodyPr wrap="none" lIns="0" tIns="0" rIns="0" bIns="0" rtlCol="0" anchor="t"/>
          <a:lstStyle/>
          <a:p>
            <a:pPr marL="0" indent="0">
              <a:lnSpc>
                <a:spcPts val="2550"/>
              </a:lnSpc>
              <a:buNone/>
            </a:pPr>
            <a:r>
              <a:rPr lang="en-US" sz="2400" b="1" kern="0" spc="-61" dirty="0">
                <a:solidFill>
                  <a:srgbClr val="272525"/>
                </a:solidFill>
                <a:latin typeface="Inter" pitchFamily="34" charset="0"/>
                <a:ea typeface="Inter" pitchFamily="34" charset="-122"/>
                <a:cs typeface="Inter" pitchFamily="34" charset="-120"/>
              </a:rPr>
              <a:t>Improved Supply Chain Efficiency</a:t>
            </a:r>
            <a:endParaRPr lang="en-US" sz="2400" dirty="0"/>
          </a:p>
        </p:txBody>
      </p:sp>
      <p:sp>
        <p:nvSpPr>
          <p:cNvPr id="19" name="Text 16"/>
          <p:cNvSpPr/>
          <p:nvPr/>
        </p:nvSpPr>
        <p:spPr>
          <a:xfrm>
            <a:off x="1399699" y="6932176"/>
            <a:ext cx="7018496" cy="663654"/>
          </a:xfrm>
          <a:prstGeom prst="rect">
            <a:avLst/>
          </a:prstGeom>
          <a:noFill/>
          <a:ln/>
        </p:spPr>
        <p:txBody>
          <a:bodyPr wrap="square" lIns="0" tIns="0" rIns="0" bIns="0" rtlCol="0" anchor="t"/>
          <a:lstStyle/>
          <a:p>
            <a:pPr marL="0" indent="0">
              <a:lnSpc>
                <a:spcPts val="2600"/>
              </a:lnSpc>
              <a:buNone/>
            </a:pPr>
            <a:r>
              <a:rPr lang="en-US" sz="2000" kern="0" spc="-33" dirty="0">
                <a:solidFill>
                  <a:srgbClr val="272525"/>
                </a:solidFill>
                <a:latin typeface="Inter" pitchFamily="34" charset="0"/>
                <a:ea typeface="Inter" pitchFamily="34" charset="-122"/>
                <a:cs typeface="Inter" pitchFamily="34" charset="-120"/>
              </a:rPr>
              <a:t>Blockchain can streamline supply chain processes, improving efficiency and reducing costs for businesses.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3DE7B9F-D460-234C-6571-6BF81638EE68}"/>
              </a:ext>
            </a:extLst>
          </p:cNvPr>
          <p:cNvPicPr>
            <a:picLocks noChangeAspect="1"/>
          </p:cNvPicPr>
          <p:nvPr/>
        </p:nvPicPr>
        <p:blipFill>
          <a:blip r:embed="rId2"/>
          <a:stretch>
            <a:fillRect/>
          </a:stretch>
        </p:blipFill>
        <p:spPr>
          <a:xfrm>
            <a:off x="0" y="0"/>
            <a:ext cx="14630400" cy="2419469"/>
          </a:xfrm>
          <a:prstGeom prst="rect">
            <a:avLst/>
          </a:prstGeom>
        </p:spPr>
      </p:pic>
      <p:sp>
        <p:nvSpPr>
          <p:cNvPr id="3" name="Text 0">
            <a:extLst>
              <a:ext uri="{FF2B5EF4-FFF2-40B4-BE49-F238E27FC236}">
                <a16:creationId xmlns:a16="http://schemas.microsoft.com/office/drawing/2014/main" id="{727C1305-07BD-9253-AD20-040D92861068}"/>
              </a:ext>
            </a:extLst>
          </p:cNvPr>
          <p:cNvSpPr/>
          <p:nvPr/>
        </p:nvSpPr>
        <p:spPr>
          <a:xfrm>
            <a:off x="677466" y="2951678"/>
            <a:ext cx="13275469" cy="1138476"/>
          </a:xfrm>
          <a:prstGeom prst="rect">
            <a:avLst/>
          </a:prstGeom>
          <a:noFill/>
          <a:ln/>
        </p:spPr>
        <p:txBody>
          <a:bodyPr wrap="square" lIns="0" tIns="0" rIns="0" bIns="0" rtlCol="0" anchor="t"/>
          <a:lstStyle/>
          <a:p>
            <a:pPr marL="0" indent="0">
              <a:lnSpc>
                <a:spcPts val="4450"/>
              </a:lnSpc>
              <a:buNone/>
            </a:pPr>
            <a:r>
              <a:rPr lang="en-US" sz="3550" dirty="0">
                <a:latin typeface="Unbounded" pitchFamily="34" charset="0"/>
                <a:ea typeface="Unbounded" pitchFamily="34" charset="-122"/>
                <a:cs typeface="Unbounded" pitchFamily="34" charset="-120"/>
              </a:rPr>
              <a:t>Module 3: Product Verification and Authentication</a:t>
            </a:r>
            <a:endParaRPr lang="en-US" sz="3550" dirty="0"/>
          </a:p>
        </p:txBody>
      </p:sp>
      <p:sp>
        <p:nvSpPr>
          <p:cNvPr id="4" name="Shape 1">
            <a:extLst>
              <a:ext uri="{FF2B5EF4-FFF2-40B4-BE49-F238E27FC236}">
                <a16:creationId xmlns:a16="http://schemas.microsoft.com/office/drawing/2014/main" id="{DCD004B1-1EE6-8952-C62E-C27524C78B95}"/>
              </a:ext>
            </a:extLst>
          </p:cNvPr>
          <p:cNvSpPr/>
          <p:nvPr/>
        </p:nvSpPr>
        <p:spPr>
          <a:xfrm>
            <a:off x="677466" y="4380428"/>
            <a:ext cx="6541056" cy="1407081"/>
          </a:xfrm>
          <a:prstGeom prst="roundRect">
            <a:avLst>
              <a:gd name="adj" fmla="val 2063"/>
            </a:avLst>
          </a:prstGeom>
          <a:ln/>
        </p:spPr>
        <p:style>
          <a:lnRef idx="2">
            <a:schemeClr val="dk1"/>
          </a:lnRef>
          <a:fillRef idx="1">
            <a:schemeClr val="lt1"/>
          </a:fillRef>
          <a:effectRef idx="0">
            <a:schemeClr val="dk1"/>
          </a:effectRef>
          <a:fontRef idx="minor">
            <a:schemeClr val="dk1"/>
          </a:fontRef>
        </p:style>
      </p:sp>
      <p:sp>
        <p:nvSpPr>
          <p:cNvPr id="5" name="Text 2">
            <a:extLst>
              <a:ext uri="{FF2B5EF4-FFF2-40B4-BE49-F238E27FC236}">
                <a16:creationId xmlns:a16="http://schemas.microsoft.com/office/drawing/2014/main" id="{D6C51F32-2A90-79F9-2268-85EEC3D6D844}"/>
              </a:ext>
            </a:extLst>
          </p:cNvPr>
          <p:cNvSpPr/>
          <p:nvPr/>
        </p:nvSpPr>
        <p:spPr>
          <a:xfrm>
            <a:off x="870942" y="4573905"/>
            <a:ext cx="2516267" cy="284678"/>
          </a:xfrm>
          <a:prstGeom prst="rect">
            <a:avLst/>
          </a:prstGeom>
          <a:noFill/>
          <a:ln/>
        </p:spPr>
        <p:txBody>
          <a:bodyPr wrap="none" lIns="0" tIns="0" rIns="0" bIns="0" rtlCol="0" anchor="t"/>
          <a:lstStyle/>
          <a:p>
            <a:pPr marL="0" indent="0">
              <a:lnSpc>
                <a:spcPts val="2200"/>
              </a:lnSpc>
              <a:buNone/>
            </a:pPr>
            <a:r>
              <a:rPr lang="en-US" sz="2400" b="1" dirty="0">
                <a:latin typeface="Unbounded" pitchFamily="34" charset="0"/>
                <a:ea typeface="Unbounded" pitchFamily="34" charset="-122"/>
                <a:cs typeface="Unbounded" pitchFamily="34" charset="-120"/>
              </a:rPr>
              <a:t>QR Code Scanning</a:t>
            </a:r>
            <a:endParaRPr lang="en-US" sz="2400" b="1" dirty="0"/>
          </a:p>
        </p:txBody>
      </p:sp>
      <p:sp>
        <p:nvSpPr>
          <p:cNvPr id="6" name="Text 3">
            <a:extLst>
              <a:ext uri="{FF2B5EF4-FFF2-40B4-BE49-F238E27FC236}">
                <a16:creationId xmlns:a16="http://schemas.microsoft.com/office/drawing/2014/main" id="{BAC86517-EDF9-3CD2-45E5-7CF7C2441A6F}"/>
              </a:ext>
            </a:extLst>
          </p:cNvPr>
          <p:cNvSpPr/>
          <p:nvPr/>
        </p:nvSpPr>
        <p:spPr>
          <a:xfrm>
            <a:off x="870942" y="4974669"/>
            <a:ext cx="6154103" cy="309682"/>
          </a:xfrm>
          <a:prstGeom prst="rect">
            <a:avLst/>
          </a:prstGeom>
          <a:noFill/>
          <a:ln/>
        </p:spPr>
        <p:txBody>
          <a:bodyPr wrap="none" lIns="0" tIns="0" rIns="0" bIns="0" rtlCol="0" anchor="t"/>
          <a:lstStyle/>
          <a:p>
            <a:pPr marL="0" indent="0">
              <a:lnSpc>
                <a:spcPts val="2400"/>
              </a:lnSpc>
              <a:buNone/>
            </a:pPr>
            <a:r>
              <a:rPr lang="en-US" sz="1500" dirty="0">
                <a:latin typeface="Cabin" pitchFamily="34" charset="0"/>
                <a:ea typeface="Cabin" pitchFamily="34" charset="-122"/>
                <a:cs typeface="Cabin" pitchFamily="34" charset="-120"/>
              </a:rPr>
              <a:t>Consumers scan the QR code on the product using a mobile app.</a:t>
            </a:r>
            <a:endParaRPr lang="en-US" sz="1500" dirty="0"/>
          </a:p>
        </p:txBody>
      </p:sp>
      <p:sp>
        <p:nvSpPr>
          <p:cNvPr id="7" name="Shape 4">
            <a:extLst>
              <a:ext uri="{FF2B5EF4-FFF2-40B4-BE49-F238E27FC236}">
                <a16:creationId xmlns:a16="http://schemas.microsoft.com/office/drawing/2014/main" id="{E8AF8B63-B568-F5CF-FFE3-E623E9D65050}"/>
              </a:ext>
            </a:extLst>
          </p:cNvPr>
          <p:cNvSpPr/>
          <p:nvPr/>
        </p:nvSpPr>
        <p:spPr>
          <a:xfrm>
            <a:off x="7411998" y="4380428"/>
            <a:ext cx="6541056" cy="1407081"/>
          </a:xfrm>
          <a:prstGeom prst="roundRect">
            <a:avLst>
              <a:gd name="adj" fmla="val 2063"/>
            </a:avLst>
          </a:prstGeom>
          <a:ln/>
        </p:spPr>
        <p:style>
          <a:lnRef idx="2">
            <a:schemeClr val="dk1"/>
          </a:lnRef>
          <a:fillRef idx="1">
            <a:schemeClr val="lt1"/>
          </a:fillRef>
          <a:effectRef idx="0">
            <a:schemeClr val="dk1"/>
          </a:effectRef>
          <a:fontRef idx="minor">
            <a:schemeClr val="dk1"/>
          </a:fontRef>
        </p:style>
      </p:sp>
      <p:sp>
        <p:nvSpPr>
          <p:cNvPr id="8" name="Text 5">
            <a:extLst>
              <a:ext uri="{FF2B5EF4-FFF2-40B4-BE49-F238E27FC236}">
                <a16:creationId xmlns:a16="http://schemas.microsoft.com/office/drawing/2014/main" id="{0E1A5856-BFC4-D024-AD2F-469502B43D8D}"/>
              </a:ext>
            </a:extLst>
          </p:cNvPr>
          <p:cNvSpPr/>
          <p:nvPr/>
        </p:nvSpPr>
        <p:spPr>
          <a:xfrm>
            <a:off x="7605474" y="4573905"/>
            <a:ext cx="2277189" cy="284678"/>
          </a:xfrm>
          <a:prstGeom prst="rect">
            <a:avLst/>
          </a:prstGeom>
          <a:noFill/>
          <a:ln/>
        </p:spPr>
        <p:txBody>
          <a:bodyPr wrap="none" lIns="0" tIns="0" rIns="0" bIns="0" rtlCol="0" anchor="t"/>
          <a:lstStyle/>
          <a:p>
            <a:pPr marL="0" indent="0">
              <a:lnSpc>
                <a:spcPts val="2200"/>
              </a:lnSpc>
              <a:buNone/>
            </a:pPr>
            <a:r>
              <a:rPr lang="en-US" sz="2400" b="1" dirty="0">
                <a:latin typeface="Unbounded" pitchFamily="34" charset="0"/>
                <a:ea typeface="Unbounded" pitchFamily="34" charset="-122"/>
                <a:cs typeface="Unbounded" pitchFamily="34" charset="-120"/>
              </a:rPr>
              <a:t>Data Extraction</a:t>
            </a:r>
            <a:endParaRPr lang="en-US" sz="2400" b="1" dirty="0"/>
          </a:p>
        </p:txBody>
      </p:sp>
      <p:sp>
        <p:nvSpPr>
          <p:cNvPr id="9" name="Text 6">
            <a:extLst>
              <a:ext uri="{FF2B5EF4-FFF2-40B4-BE49-F238E27FC236}">
                <a16:creationId xmlns:a16="http://schemas.microsoft.com/office/drawing/2014/main" id="{4739BD7D-6CC6-BD44-6701-EDBD1B50DBF8}"/>
              </a:ext>
            </a:extLst>
          </p:cNvPr>
          <p:cNvSpPr/>
          <p:nvPr/>
        </p:nvSpPr>
        <p:spPr>
          <a:xfrm>
            <a:off x="7605474" y="4974669"/>
            <a:ext cx="6154103" cy="619363"/>
          </a:xfrm>
          <a:prstGeom prst="rect">
            <a:avLst/>
          </a:prstGeom>
          <a:noFill/>
          <a:ln/>
        </p:spPr>
        <p:txBody>
          <a:bodyPr wrap="square" lIns="0" tIns="0" rIns="0" bIns="0" rtlCol="0" anchor="t"/>
          <a:lstStyle/>
          <a:p>
            <a:pPr marL="0" indent="0">
              <a:lnSpc>
                <a:spcPts val="2400"/>
              </a:lnSpc>
              <a:buNone/>
            </a:pPr>
            <a:r>
              <a:rPr lang="en-US" sz="1500" dirty="0">
                <a:latin typeface="Cabin" pitchFamily="34" charset="0"/>
                <a:ea typeface="Cabin" pitchFamily="34" charset="-122"/>
                <a:cs typeface="Cabin" pitchFamily="34" charset="-120"/>
              </a:rPr>
              <a:t>The app extracts the encoded data from the QR code, including the product details and hash value.</a:t>
            </a:r>
            <a:endParaRPr lang="en-US" sz="1500" dirty="0"/>
          </a:p>
        </p:txBody>
      </p:sp>
      <p:sp>
        <p:nvSpPr>
          <p:cNvPr id="10" name="Shape 7">
            <a:extLst>
              <a:ext uri="{FF2B5EF4-FFF2-40B4-BE49-F238E27FC236}">
                <a16:creationId xmlns:a16="http://schemas.microsoft.com/office/drawing/2014/main" id="{C4C4AAEF-9419-7AF0-7990-4904FCDAE20A}"/>
              </a:ext>
            </a:extLst>
          </p:cNvPr>
          <p:cNvSpPr/>
          <p:nvPr/>
        </p:nvSpPr>
        <p:spPr>
          <a:xfrm>
            <a:off x="677466" y="5980986"/>
            <a:ext cx="6541056" cy="1716762"/>
          </a:xfrm>
          <a:prstGeom prst="roundRect">
            <a:avLst>
              <a:gd name="adj" fmla="val 1691"/>
            </a:avLst>
          </a:prstGeom>
          <a:ln/>
        </p:spPr>
        <p:style>
          <a:lnRef idx="2">
            <a:schemeClr val="dk1"/>
          </a:lnRef>
          <a:fillRef idx="1">
            <a:schemeClr val="lt1"/>
          </a:fillRef>
          <a:effectRef idx="0">
            <a:schemeClr val="dk1"/>
          </a:effectRef>
          <a:fontRef idx="minor">
            <a:schemeClr val="dk1"/>
          </a:fontRef>
        </p:style>
      </p:sp>
      <p:sp>
        <p:nvSpPr>
          <p:cNvPr id="11" name="Text 8">
            <a:extLst>
              <a:ext uri="{FF2B5EF4-FFF2-40B4-BE49-F238E27FC236}">
                <a16:creationId xmlns:a16="http://schemas.microsoft.com/office/drawing/2014/main" id="{6CA9350A-701E-9232-B7BD-CD0300D533C5}"/>
              </a:ext>
            </a:extLst>
          </p:cNvPr>
          <p:cNvSpPr/>
          <p:nvPr/>
        </p:nvSpPr>
        <p:spPr>
          <a:xfrm>
            <a:off x="870942" y="6174462"/>
            <a:ext cx="3108365" cy="284678"/>
          </a:xfrm>
          <a:prstGeom prst="rect">
            <a:avLst/>
          </a:prstGeom>
          <a:noFill/>
          <a:ln/>
        </p:spPr>
        <p:txBody>
          <a:bodyPr wrap="none" lIns="0" tIns="0" rIns="0" bIns="0" rtlCol="0" anchor="t"/>
          <a:lstStyle/>
          <a:p>
            <a:pPr marL="0" indent="0">
              <a:lnSpc>
                <a:spcPts val="2200"/>
              </a:lnSpc>
              <a:buNone/>
            </a:pPr>
            <a:r>
              <a:rPr lang="en-US" sz="2400" b="1" dirty="0">
                <a:latin typeface="Unbounded" pitchFamily="34" charset="0"/>
                <a:ea typeface="Unbounded" pitchFamily="34" charset="-122"/>
                <a:cs typeface="Unbounded" pitchFamily="34" charset="-120"/>
              </a:rPr>
              <a:t>Blockchain Verification</a:t>
            </a:r>
            <a:endParaRPr lang="en-US" sz="2400" b="1" dirty="0"/>
          </a:p>
        </p:txBody>
      </p:sp>
      <p:sp>
        <p:nvSpPr>
          <p:cNvPr id="12" name="Text 9">
            <a:extLst>
              <a:ext uri="{FF2B5EF4-FFF2-40B4-BE49-F238E27FC236}">
                <a16:creationId xmlns:a16="http://schemas.microsoft.com/office/drawing/2014/main" id="{FB2EAC7B-763E-289A-2FEB-FB43AF8A2D79}"/>
              </a:ext>
            </a:extLst>
          </p:cNvPr>
          <p:cNvSpPr/>
          <p:nvPr/>
        </p:nvSpPr>
        <p:spPr>
          <a:xfrm>
            <a:off x="870942" y="6575227"/>
            <a:ext cx="6154103" cy="619363"/>
          </a:xfrm>
          <a:prstGeom prst="rect">
            <a:avLst/>
          </a:prstGeom>
          <a:noFill/>
          <a:ln/>
        </p:spPr>
        <p:txBody>
          <a:bodyPr wrap="square" lIns="0" tIns="0" rIns="0" bIns="0" rtlCol="0" anchor="t"/>
          <a:lstStyle/>
          <a:p>
            <a:pPr marL="0" indent="0">
              <a:lnSpc>
                <a:spcPts val="2400"/>
              </a:lnSpc>
              <a:buNone/>
            </a:pPr>
            <a:r>
              <a:rPr lang="en-US" sz="1500" dirty="0">
                <a:latin typeface="Cabin" pitchFamily="34" charset="0"/>
                <a:ea typeface="Cabin" pitchFamily="34" charset="-122"/>
                <a:cs typeface="Cabin" pitchFamily="34" charset="-120"/>
              </a:rPr>
              <a:t>The app queries the blockchain for the hash value associated with the scanned QR code.</a:t>
            </a:r>
            <a:endParaRPr lang="en-US" sz="1500" dirty="0"/>
          </a:p>
        </p:txBody>
      </p:sp>
      <p:sp>
        <p:nvSpPr>
          <p:cNvPr id="13" name="Shape 10">
            <a:extLst>
              <a:ext uri="{FF2B5EF4-FFF2-40B4-BE49-F238E27FC236}">
                <a16:creationId xmlns:a16="http://schemas.microsoft.com/office/drawing/2014/main" id="{AB17B18C-62B1-92D4-CF28-14E60796D32C}"/>
              </a:ext>
            </a:extLst>
          </p:cNvPr>
          <p:cNvSpPr/>
          <p:nvPr/>
        </p:nvSpPr>
        <p:spPr>
          <a:xfrm>
            <a:off x="7411998" y="5980986"/>
            <a:ext cx="6541056" cy="1716762"/>
          </a:xfrm>
          <a:prstGeom prst="roundRect">
            <a:avLst>
              <a:gd name="adj" fmla="val 1691"/>
            </a:avLst>
          </a:prstGeom>
          <a:ln/>
        </p:spPr>
        <p:style>
          <a:lnRef idx="2">
            <a:schemeClr val="dk1"/>
          </a:lnRef>
          <a:fillRef idx="1">
            <a:schemeClr val="lt1"/>
          </a:fillRef>
          <a:effectRef idx="0">
            <a:schemeClr val="dk1"/>
          </a:effectRef>
          <a:fontRef idx="minor">
            <a:schemeClr val="dk1"/>
          </a:fontRef>
        </p:style>
      </p:sp>
      <p:sp>
        <p:nvSpPr>
          <p:cNvPr id="14" name="Text 11">
            <a:extLst>
              <a:ext uri="{FF2B5EF4-FFF2-40B4-BE49-F238E27FC236}">
                <a16:creationId xmlns:a16="http://schemas.microsoft.com/office/drawing/2014/main" id="{1E15DD4A-1CCD-1F6D-6C17-AFD5F7CD41CB}"/>
              </a:ext>
            </a:extLst>
          </p:cNvPr>
          <p:cNvSpPr/>
          <p:nvPr/>
        </p:nvSpPr>
        <p:spPr>
          <a:xfrm>
            <a:off x="7605474" y="6174462"/>
            <a:ext cx="2277189" cy="284678"/>
          </a:xfrm>
          <a:prstGeom prst="rect">
            <a:avLst/>
          </a:prstGeom>
          <a:noFill/>
          <a:ln/>
        </p:spPr>
        <p:txBody>
          <a:bodyPr wrap="none" lIns="0" tIns="0" rIns="0" bIns="0" rtlCol="0" anchor="t"/>
          <a:lstStyle/>
          <a:p>
            <a:pPr marL="0" indent="0">
              <a:lnSpc>
                <a:spcPts val="2200"/>
              </a:lnSpc>
              <a:buNone/>
            </a:pPr>
            <a:r>
              <a:rPr lang="en-US" sz="2400" b="1" dirty="0">
                <a:latin typeface="Unbounded" pitchFamily="34" charset="0"/>
                <a:ea typeface="Unbounded" pitchFamily="34" charset="-122"/>
                <a:cs typeface="Unbounded" pitchFamily="34" charset="-120"/>
              </a:rPr>
              <a:t>Authentication</a:t>
            </a:r>
            <a:endParaRPr lang="en-US" sz="2400" b="1" dirty="0"/>
          </a:p>
        </p:txBody>
      </p:sp>
      <p:sp>
        <p:nvSpPr>
          <p:cNvPr id="15" name="Text 12">
            <a:extLst>
              <a:ext uri="{FF2B5EF4-FFF2-40B4-BE49-F238E27FC236}">
                <a16:creationId xmlns:a16="http://schemas.microsoft.com/office/drawing/2014/main" id="{C494EA32-990E-3752-3EB3-AF433FECB10F}"/>
              </a:ext>
            </a:extLst>
          </p:cNvPr>
          <p:cNvSpPr/>
          <p:nvPr/>
        </p:nvSpPr>
        <p:spPr>
          <a:xfrm>
            <a:off x="7605474" y="6575227"/>
            <a:ext cx="6154103" cy="929045"/>
          </a:xfrm>
          <a:prstGeom prst="rect">
            <a:avLst/>
          </a:prstGeom>
          <a:noFill/>
          <a:ln/>
        </p:spPr>
        <p:txBody>
          <a:bodyPr wrap="square" lIns="0" tIns="0" rIns="0" bIns="0" rtlCol="0" anchor="t"/>
          <a:lstStyle/>
          <a:p>
            <a:pPr marL="0" indent="0">
              <a:lnSpc>
                <a:spcPts val="2400"/>
              </a:lnSpc>
              <a:buNone/>
            </a:pPr>
            <a:r>
              <a:rPr lang="en-US" sz="1500" dirty="0">
                <a:latin typeface="Cabin" pitchFamily="34" charset="0"/>
                <a:ea typeface="Cabin" pitchFamily="34" charset="-122"/>
                <a:cs typeface="Cabin" pitchFamily="34" charset="-120"/>
              </a:rPr>
              <a:t>If the hash value matches the blockchain record, the product is authenticated as genuine, and a verification message is displayed to the user.</a:t>
            </a:r>
            <a:endParaRPr lang="en-US" sz="1500" dirty="0"/>
          </a:p>
        </p:txBody>
      </p:sp>
    </p:spTree>
    <p:extLst>
      <p:ext uri="{BB962C8B-B14F-4D97-AF65-F5344CB8AC3E}">
        <p14:creationId xmlns:p14="http://schemas.microsoft.com/office/powerpoint/2010/main" val="68722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A484191-1CC3-F030-6F6F-32DF601C889A}"/>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822460B-F6F8-E0AA-E6BF-F8AFD6D859E8}"/>
              </a:ext>
            </a:extLst>
          </p:cNvPr>
          <p:cNvSpPr/>
          <p:nvPr/>
        </p:nvSpPr>
        <p:spPr>
          <a:xfrm>
            <a:off x="6155650" y="833676"/>
            <a:ext cx="7805499" cy="1124664"/>
          </a:xfrm>
          <a:prstGeom prst="rect">
            <a:avLst/>
          </a:prstGeom>
          <a:noFill/>
          <a:ln/>
        </p:spPr>
        <p:txBody>
          <a:bodyPr wrap="square" lIns="0" tIns="0" rIns="0" bIns="0" rtlCol="0" anchor="t"/>
          <a:lstStyle/>
          <a:p>
            <a:pPr marL="0" indent="0">
              <a:lnSpc>
                <a:spcPts val="4400"/>
              </a:lnSpc>
              <a:buNone/>
            </a:pPr>
            <a:r>
              <a:rPr lang="en-US" sz="3600" b="1" dirty="0">
                <a:latin typeface="Unbounded" pitchFamily="34" charset="0"/>
                <a:ea typeface="Unbounded" pitchFamily="34" charset="-122"/>
                <a:cs typeface="Unbounded" pitchFamily="34" charset="-120"/>
              </a:rPr>
              <a:t>Conclusion</a:t>
            </a:r>
            <a:r>
              <a:rPr lang="en-US" sz="3500" dirty="0">
                <a:solidFill>
                  <a:srgbClr val="FFFFFF"/>
                </a:solidFill>
                <a:latin typeface="Unbounded" pitchFamily="34" charset="0"/>
                <a:ea typeface="Unbounded" pitchFamily="34" charset="-122"/>
                <a:cs typeface="Unbounded" pitchFamily="34" charset="-120"/>
              </a:rPr>
              <a:t> and Future Enhancements</a:t>
            </a:r>
            <a:endParaRPr lang="en-US" sz="3500" dirty="0"/>
          </a:p>
        </p:txBody>
      </p:sp>
      <p:pic>
        <p:nvPicPr>
          <p:cNvPr id="4" name="Image 1" descr="preencoded.png">
            <a:extLst>
              <a:ext uri="{FF2B5EF4-FFF2-40B4-BE49-F238E27FC236}">
                <a16:creationId xmlns:a16="http://schemas.microsoft.com/office/drawing/2014/main" id="{5D1F417F-B17B-EA4E-5CEE-71C8DAEF6F2F}"/>
              </a:ext>
            </a:extLst>
          </p:cNvPr>
          <p:cNvPicPr>
            <a:picLocks noChangeAspect="1"/>
          </p:cNvPicPr>
          <p:nvPr/>
        </p:nvPicPr>
        <p:blipFill>
          <a:blip r:embed="rId3"/>
          <a:stretch>
            <a:fillRect/>
          </a:stretch>
        </p:blipFill>
        <p:spPr>
          <a:xfrm>
            <a:off x="6155650" y="2245162"/>
            <a:ext cx="478036" cy="478036"/>
          </a:xfrm>
          <a:prstGeom prst="rect">
            <a:avLst/>
          </a:prstGeom>
        </p:spPr>
      </p:pic>
      <p:sp>
        <p:nvSpPr>
          <p:cNvPr id="5" name="Text 1">
            <a:extLst>
              <a:ext uri="{FF2B5EF4-FFF2-40B4-BE49-F238E27FC236}">
                <a16:creationId xmlns:a16="http://schemas.microsoft.com/office/drawing/2014/main" id="{C14CDD2A-9BE3-D640-90FC-4C8FE6A37E58}"/>
              </a:ext>
            </a:extLst>
          </p:cNvPr>
          <p:cNvSpPr/>
          <p:nvPr/>
        </p:nvSpPr>
        <p:spPr>
          <a:xfrm>
            <a:off x="6155650" y="2914412"/>
            <a:ext cx="2532936" cy="281107"/>
          </a:xfrm>
          <a:prstGeom prst="rect">
            <a:avLst/>
          </a:prstGeom>
          <a:noFill/>
          <a:ln/>
        </p:spPr>
        <p:txBody>
          <a:bodyPr wrap="none" lIns="0" tIns="0" rIns="0" bIns="0" rtlCol="0" anchor="t"/>
          <a:lstStyle/>
          <a:p>
            <a:pPr marL="0" indent="0" algn="l">
              <a:lnSpc>
                <a:spcPts val="2200"/>
              </a:lnSpc>
              <a:buNone/>
            </a:pPr>
            <a:r>
              <a:rPr lang="en-US" sz="2000" b="1" dirty="0">
                <a:latin typeface="Unbounded" pitchFamily="34" charset="0"/>
                <a:ea typeface="Unbounded" pitchFamily="34" charset="-122"/>
                <a:cs typeface="Unbounded" pitchFamily="34" charset="-120"/>
              </a:rPr>
              <a:t>Enhanced Security</a:t>
            </a:r>
            <a:endParaRPr lang="en-US" sz="2000" b="1" dirty="0"/>
          </a:p>
        </p:txBody>
      </p:sp>
      <p:sp>
        <p:nvSpPr>
          <p:cNvPr id="6" name="Text 2">
            <a:extLst>
              <a:ext uri="{FF2B5EF4-FFF2-40B4-BE49-F238E27FC236}">
                <a16:creationId xmlns:a16="http://schemas.microsoft.com/office/drawing/2014/main" id="{D2902A0A-8C56-C7B5-137D-C5642A5DA2D3}"/>
              </a:ext>
            </a:extLst>
          </p:cNvPr>
          <p:cNvSpPr/>
          <p:nvPr/>
        </p:nvSpPr>
        <p:spPr>
          <a:xfrm>
            <a:off x="6155650" y="3310176"/>
            <a:ext cx="3759279" cy="917615"/>
          </a:xfrm>
          <a:prstGeom prst="rect">
            <a:avLst/>
          </a:prstGeom>
          <a:noFill/>
          <a:ln/>
        </p:spPr>
        <p:txBody>
          <a:bodyPr wrap="square" lIns="0" tIns="0" rIns="0" bIns="0" rtlCol="0" anchor="t"/>
          <a:lstStyle/>
          <a:p>
            <a:pPr marL="0" indent="0" algn="l">
              <a:lnSpc>
                <a:spcPts val="2400"/>
              </a:lnSpc>
              <a:buNone/>
            </a:pPr>
            <a:r>
              <a:rPr lang="en-US" sz="1500" dirty="0">
                <a:latin typeface="Cabin" pitchFamily="34" charset="0"/>
                <a:ea typeface="Cabin" pitchFamily="34" charset="-122"/>
                <a:cs typeface="Cabin" pitchFamily="34" charset="-120"/>
              </a:rPr>
              <a:t>This system significantly enhances product security, combating counterfeiting and protecting consumers from fake products.</a:t>
            </a:r>
            <a:endParaRPr lang="en-US" sz="1500" dirty="0"/>
          </a:p>
        </p:txBody>
      </p:sp>
      <p:pic>
        <p:nvPicPr>
          <p:cNvPr id="7" name="Image 2" descr="preencoded.png">
            <a:extLst>
              <a:ext uri="{FF2B5EF4-FFF2-40B4-BE49-F238E27FC236}">
                <a16:creationId xmlns:a16="http://schemas.microsoft.com/office/drawing/2014/main" id="{34F5A885-E468-DFBC-79B3-6205EB634D14}"/>
              </a:ext>
            </a:extLst>
          </p:cNvPr>
          <p:cNvPicPr>
            <a:picLocks noChangeAspect="1"/>
          </p:cNvPicPr>
          <p:nvPr/>
        </p:nvPicPr>
        <p:blipFill>
          <a:blip r:embed="rId4"/>
          <a:stretch>
            <a:fillRect/>
          </a:stretch>
        </p:blipFill>
        <p:spPr>
          <a:xfrm>
            <a:off x="10201751" y="2245162"/>
            <a:ext cx="478036" cy="478036"/>
          </a:xfrm>
          <a:prstGeom prst="rect">
            <a:avLst/>
          </a:prstGeom>
        </p:spPr>
      </p:pic>
      <p:sp>
        <p:nvSpPr>
          <p:cNvPr id="8" name="Text 3">
            <a:extLst>
              <a:ext uri="{FF2B5EF4-FFF2-40B4-BE49-F238E27FC236}">
                <a16:creationId xmlns:a16="http://schemas.microsoft.com/office/drawing/2014/main" id="{689B6E80-F005-4D32-CDA4-682B6BDD8465}"/>
              </a:ext>
            </a:extLst>
          </p:cNvPr>
          <p:cNvSpPr/>
          <p:nvPr/>
        </p:nvSpPr>
        <p:spPr>
          <a:xfrm>
            <a:off x="10201751" y="2914412"/>
            <a:ext cx="2249567" cy="281107"/>
          </a:xfrm>
          <a:prstGeom prst="rect">
            <a:avLst/>
          </a:prstGeom>
          <a:noFill/>
          <a:ln/>
        </p:spPr>
        <p:txBody>
          <a:bodyPr wrap="none" lIns="0" tIns="0" rIns="0" bIns="0" rtlCol="0" anchor="t"/>
          <a:lstStyle/>
          <a:p>
            <a:pPr marL="0" indent="0" algn="l">
              <a:lnSpc>
                <a:spcPts val="2200"/>
              </a:lnSpc>
              <a:buNone/>
            </a:pPr>
            <a:r>
              <a:rPr lang="en-US" sz="2000" b="1" dirty="0">
                <a:latin typeface="Unbounded" pitchFamily="34" charset="0"/>
                <a:ea typeface="Unbounded" pitchFamily="34" charset="-122"/>
                <a:cs typeface="Unbounded" pitchFamily="34" charset="-120"/>
              </a:rPr>
              <a:t>Global Reach</a:t>
            </a:r>
            <a:endParaRPr lang="en-US" sz="2000" b="1" dirty="0"/>
          </a:p>
        </p:txBody>
      </p:sp>
      <p:sp>
        <p:nvSpPr>
          <p:cNvPr id="9" name="Text 4">
            <a:extLst>
              <a:ext uri="{FF2B5EF4-FFF2-40B4-BE49-F238E27FC236}">
                <a16:creationId xmlns:a16="http://schemas.microsoft.com/office/drawing/2014/main" id="{DC01F338-1B0B-A7F6-6501-69E2BCAB05B4}"/>
              </a:ext>
            </a:extLst>
          </p:cNvPr>
          <p:cNvSpPr/>
          <p:nvPr/>
        </p:nvSpPr>
        <p:spPr>
          <a:xfrm>
            <a:off x="10201751" y="3310176"/>
            <a:ext cx="3759398" cy="917615"/>
          </a:xfrm>
          <a:prstGeom prst="rect">
            <a:avLst/>
          </a:prstGeom>
          <a:noFill/>
          <a:ln/>
        </p:spPr>
        <p:txBody>
          <a:bodyPr wrap="square" lIns="0" tIns="0" rIns="0" bIns="0" rtlCol="0" anchor="t"/>
          <a:lstStyle/>
          <a:p>
            <a:pPr marL="0" indent="0" algn="l">
              <a:lnSpc>
                <a:spcPts val="2400"/>
              </a:lnSpc>
              <a:buNone/>
            </a:pPr>
            <a:r>
              <a:rPr lang="en-US" sz="1500" dirty="0">
                <a:latin typeface="Cabin" pitchFamily="34" charset="0"/>
                <a:ea typeface="Cabin" pitchFamily="34" charset="-122"/>
                <a:cs typeface="Cabin" pitchFamily="34" charset="-120"/>
              </a:rPr>
              <a:t>The blockchain-based system offers global reach, enabling authentication and traceability for products across different regions.</a:t>
            </a:r>
            <a:endParaRPr lang="en-US" sz="1500" dirty="0"/>
          </a:p>
        </p:txBody>
      </p:sp>
      <p:pic>
        <p:nvPicPr>
          <p:cNvPr id="10" name="Image 3" descr="preencoded.png">
            <a:extLst>
              <a:ext uri="{FF2B5EF4-FFF2-40B4-BE49-F238E27FC236}">
                <a16:creationId xmlns:a16="http://schemas.microsoft.com/office/drawing/2014/main" id="{4B499253-D33A-1B30-CE21-5151D6980A71}"/>
              </a:ext>
            </a:extLst>
          </p:cNvPr>
          <p:cNvPicPr>
            <a:picLocks noChangeAspect="1"/>
          </p:cNvPicPr>
          <p:nvPr/>
        </p:nvPicPr>
        <p:blipFill>
          <a:blip r:embed="rId5"/>
          <a:stretch>
            <a:fillRect/>
          </a:stretch>
        </p:blipFill>
        <p:spPr>
          <a:xfrm>
            <a:off x="6155650" y="4801433"/>
            <a:ext cx="478036" cy="478036"/>
          </a:xfrm>
          <a:prstGeom prst="rect">
            <a:avLst/>
          </a:prstGeom>
        </p:spPr>
      </p:pic>
      <p:sp>
        <p:nvSpPr>
          <p:cNvPr id="11" name="Text 5">
            <a:extLst>
              <a:ext uri="{FF2B5EF4-FFF2-40B4-BE49-F238E27FC236}">
                <a16:creationId xmlns:a16="http://schemas.microsoft.com/office/drawing/2014/main" id="{B5E803DD-1C45-AC53-1498-9ADC212B3134}"/>
              </a:ext>
            </a:extLst>
          </p:cNvPr>
          <p:cNvSpPr/>
          <p:nvPr/>
        </p:nvSpPr>
        <p:spPr>
          <a:xfrm>
            <a:off x="6155650" y="5470684"/>
            <a:ext cx="2249567" cy="281107"/>
          </a:xfrm>
          <a:prstGeom prst="rect">
            <a:avLst/>
          </a:prstGeom>
          <a:noFill/>
          <a:ln/>
        </p:spPr>
        <p:txBody>
          <a:bodyPr wrap="none" lIns="0" tIns="0" rIns="0" bIns="0" rtlCol="0" anchor="t"/>
          <a:lstStyle/>
          <a:p>
            <a:pPr marL="0" indent="0" algn="l">
              <a:lnSpc>
                <a:spcPts val="2200"/>
              </a:lnSpc>
              <a:buNone/>
            </a:pPr>
            <a:r>
              <a:rPr lang="en-US" sz="2000" b="1" dirty="0">
                <a:latin typeface="Unbounded" pitchFamily="34" charset="0"/>
                <a:ea typeface="Unbounded" pitchFamily="34" charset="-122"/>
                <a:cs typeface="Unbounded" pitchFamily="34" charset="-120"/>
              </a:rPr>
              <a:t>Data Analytics</a:t>
            </a:r>
            <a:endParaRPr lang="en-US" sz="2000" b="1" dirty="0"/>
          </a:p>
        </p:txBody>
      </p:sp>
      <p:sp>
        <p:nvSpPr>
          <p:cNvPr id="12" name="Text 6">
            <a:extLst>
              <a:ext uri="{FF2B5EF4-FFF2-40B4-BE49-F238E27FC236}">
                <a16:creationId xmlns:a16="http://schemas.microsoft.com/office/drawing/2014/main" id="{21D8D0CA-E272-C9B5-7514-B7AF41A35CA5}"/>
              </a:ext>
            </a:extLst>
          </p:cNvPr>
          <p:cNvSpPr/>
          <p:nvPr/>
        </p:nvSpPr>
        <p:spPr>
          <a:xfrm>
            <a:off x="6155650" y="5877206"/>
            <a:ext cx="3759279" cy="1529358"/>
          </a:xfrm>
          <a:prstGeom prst="rect">
            <a:avLst/>
          </a:prstGeom>
          <a:noFill/>
          <a:ln/>
        </p:spPr>
        <p:txBody>
          <a:bodyPr wrap="square" lIns="0" tIns="0" rIns="0" bIns="0" rtlCol="0" anchor="t"/>
          <a:lstStyle/>
          <a:p>
            <a:pPr marL="0" indent="0" algn="l">
              <a:lnSpc>
                <a:spcPts val="2400"/>
              </a:lnSpc>
              <a:buNone/>
            </a:pPr>
            <a:r>
              <a:rPr lang="en-US" sz="1500" dirty="0">
                <a:latin typeface="Cabin" pitchFamily="34" charset="0"/>
                <a:ea typeface="Cabin" pitchFamily="34" charset="-122"/>
                <a:cs typeface="Cabin" pitchFamily="34" charset="-120"/>
              </a:rPr>
              <a:t>The system provides valuable data on product distribution, sales, and authentication attempts, enabling businesses to improve supply chain management and identify counterfeit trends.</a:t>
            </a:r>
            <a:endParaRPr lang="en-US" sz="1500" dirty="0"/>
          </a:p>
        </p:txBody>
      </p:sp>
      <p:pic>
        <p:nvPicPr>
          <p:cNvPr id="13" name="Image 4" descr="preencoded.png">
            <a:extLst>
              <a:ext uri="{FF2B5EF4-FFF2-40B4-BE49-F238E27FC236}">
                <a16:creationId xmlns:a16="http://schemas.microsoft.com/office/drawing/2014/main" id="{C29F7B10-7E8B-B101-85D0-8821867D7ED7}"/>
              </a:ext>
            </a:extLst>
          </p:cNvPr>
          <p:cNvPicPr>
            <a:picLocks noChangeAspect="1"/>
          </p:cNvPicPr>
          <p:nvPr/>
        </p:nvPicPr>
        <p:blipFill>
          <a:blip r:embed="rId6"/>
          <a:stretch>
            <a:fillRect/>
          </a:stretch>
        </p:blipFill>
        <p:spPr>
          <a:xfrm>
            <a:off x="10201751" y="4801433"/>
            <a:ext cx="478036" cy="478036"/>
          </a:xfrm>
          <a:prstGeom prst="rect">
            <a:avLst/>
          </a:prstGeom>
        </p:spPr>
      </p:pic>
      <p:sp>
        <p:nvSpPr>
          <p:cNvPr id="14" name="Text 7">
            <a:extLst>
              <a:ext uri="{FF2B5EF4-FFF2-40B4-BE49-F238E27FC236}">
                <a16:creationId xmlns:a16="http://schemas.microsoft.com/office/drawing/2014/main" id="{32FB188D-ED3A-E370-C066-3EF0EE8174C9}"/>
              </a:ext>
            </a:extLst>
          </p:cNvPr>
          <p:cNvSpPr/>
          <p:nvPr/>
        </p:nvSpPr>
        <p:spPr>
          <a:xfrm>
            <a:off x="10201751" y="5470684"/>
            <a:ext cx="2981682" cy="281107"/>
          </a:xfrm>
          <a:prstGeom prst="rect">
            <a:avLst/>
          </a:prstGeom>
          <a:noFill/>
          <a:ln/>
        </p:spPr>
        <p:txBody>
          <a:bodyPr wrap="none" lIns="0" tIns="0" rIns="0" bIns="0" rtlCol="0" anchor="t"/>
          <a:lstStyle/>
          <a:p>
            <a:pPr marL="0" indent="0" algn="l">
              <a:lnSpc>
                <a:spcPts val="2200"/>
              </a:lnSpc>
              <a:buNone/>
            </a:pPr>
            <a:r>
              <a:rPr lang="en-US" sz="2000" b="1" dirty="0">
                <a:latin typeface="Unbounded" pitchFamily="34" charset="0"/>
                <a:ea typeface="Unbounded" pitchFamily="34" charset="-122"/>
                <a:cs typeface="Unbounded" pitchFamily="34" charset="-120"/>
              </a:rPr>
              <a:t>Future Enhancements</a:t>
            </a:r>
            <a:endParaRPr lang="en-US" sz="2000" b="1" dirty="0"/>
          </a:p>
        </p:txBody>
      </p:sp>
      <p:sp>
        <p:nvSpPr>
          <p:cNvPr id="15" name="Text 8">
            <a:extLst>
              <a:ext uri="{FF2B5EF4-FFF2-40B4-BE49-F238E27FC236}">
                <a16:creationId xmlns:a16="http://schemas.microsoft.com/office/drawing/2014/main" id="{D7D6E148-3792-5AD0-DB09-3865C2261E58}"/>
              </a:ext>
            </a:extLst>
          </p:cNvPr>
          <p:cNvSpPr/>
          <p:nvPr/>
        </p:nvSpPr>
        <p:spPr>
          <a:xfrm>
            <a:off x="10201751" y="5866448"/>
            <a:ext cx="3759398" cy="1529358"/>
          </a:xfrm>
          <a:prstGeom prst="rect">
            <a:avLst/>
          </a:prstGeom>
          <a:noFill/>
          <a:ln/>
        </p:spPr>
        <p:txBody>
          <a:bodyPr wrap="square" lIns="0" tIns="0" rIns="0" bIns="0" rtlCol="0" anchor="t"/>
          <a:lstStyle/>
          <a:p>
            <a:pPr marL="0" indent="0" algn="l">
              <a:lnSpc>
                <a:spcPts val="2400"/>
              </a:lnSpc>
              <a:buNone/>
            </a:pPr>
            <a:r>
              <a:rPr lang="en-US" sz="1500" dirty="0">
                <a:latin typeface="Cabin" pitchFamily="34" charset="0"/>
                <a:ea typeface="Cabin" pitchFamily="34" charset="-122"/>
                <a:cs typeface="Cabin" pitchFamily="34" charset="-120"/>
              </a:rPr>
              <a:t>Future enhancements could include integrating the system with other technologies, such as smart contracts for automated payment processes or IoT sensors for real-time product tracking.</a:t>
            </a:r>
            <a:endParaRPr lang="en-US" sz="1500" dirty="0"/>
          </a:p>
        </p:txBody>
      </p:sp>
    </p:spTree>
    <p:extLst>
      <p:ext uri="{BB962C8B-B14F-4D97-AF65-F5344CB8AC3E}">
        <p14:creationId xmlns:p14="http://schemas.microsoft.com/office/powerpoint/2010/main" val="2946227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44FC41-D030-B1AD-F8DE-8FC8D05AB8A3}"/>
              </a:ext>
            </a:extLst>
          </p:cNvPr>
          <p:cNvSpPr txBox="1"/>
          <p:nvPr/>
        </p:nvSpPr>
        <p:spPr>
          <a:xfrm>
            <a:off x="3657600" y="466172"/>
            <a:ext cx="7315200" cy="584775"/>
          </a:xfrm>
          <a:prstGeom prst="rect">
            <a:avLst/>
          </a:prstGeom>
          <a:noFill/>
        </p:spPr>
        <p:txBody>
          <a:bodyPr wrap="square">
            <a:spAutoFit/>
          </a:bodyPr>
          <a:lstStyle/>
          <a:p>
            <a:pPr algn="ctr"/>
            <a:r>
              <a:rPr lang="en-IN" sz="3200" b="1" dirty="0">
                <a:latin typeface="Inter"/>
              </a:rPr>
              <a:t>References</a:t>
            </a:r>
          </a:p>
        </p:txBody>
      </p:sp>
      <p:sp>
        <p:nvSpPr>
          <p:cNvPr id="5" name="TextBox 4">
            <a:extLst>
              <a:ext uri="{FF2B5EF4-FFF2-40B4-BE49-F238E27FC236}">
                <a16:creationId xmlns:a16="http://schemas.microsoft.com/office/drawing/2014/main" id="{9E81568C-380D-CFB2-412E-79B17ABF258D}"/>
              </a:ext>
            </a:extLst>
          </p:cNvPr>
          <p:cNvSpPr txBox="1"/>
          <p:nvPr/>
        </p:nvSpPr>
        <p:spPr>
          <a:xfrm>
            <a:off x="2054710" y="1395379"/>
            <a:ext cx="10520979" cy="5847755"/>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Inter"/>
              </a:rPr>
              <a:t>ASPA, The state of counterfeiting in </a:t>
            </a:r>
            <a:r>
              <a:rPr lang="en-US" sz="2200" dirty="0" err="1">
                <a:latin typeface="Inter"/>
              </a:rPr>
              <a:t>india</a:t>
            </a:r>
            <a:r>
              <a:rPr lang="en-US" sz="2200" dirty="0">
                <a:latin typeface="Inter"/>
              </a:rPr>
              <a:t> 2021, https : / / www.aspaglobal.com / </a:t>
            </a:r>
            <a:r>
              <a:rPr lang="en-US" sz="2200" dirty="0" err="1">
                <a:latin typeface="Inter"/>
              </a:rPr>
              <a:t>pre_upload</a:t>
            </a:r>
            <a:r>
              <a:rPr lang="en-US" sz="2200" dirty="0">
                <a:latin typeface="Inter"/>
              </a:rPr>
              <a:t> / nation / 1623216858-4730baa0efdb83aba174859af0a3a6a5- Report % 20The % 20State % 20of % 20Counterfeiting % 20in % 20India % 202021.pdf (2021)</a:t>
            </a: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r>
              <a:rPr lang="en-US" sz="2200" dirty="0">
                <a:latin typeface="Inter"/>
              </a:rPr>
              <a:t>Y. Lu, Journal of Management Analytics 5, 1 (2018)</a:t>
            </a: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r>
              <a:rPr lang="en-IN" sz="2200" dirty="0">
                <a:latin typeface="Inter"/>
              </a:rPr>
              <a:t>. Casino, T.K. </a:t>
            </a:r>
            <a:r>
              <a:rPr lang="en-IN" sz="2200" dirty="0" err="1">
                <a:latin typeface="Inter"/>
              </a:rPr>
              <a:t>Dasaklis</a:t>
            </a:r>
            <a:r>
              <a:rPr lang="en-IN" sz="2200" dirty="0">
                <a:latin typeface="Inter"/>
              </a:rPr>
              <a:t>, C. </a:t>
            </a:r>
            <a:r>
              <a:rPr lang="en-IN" sz="2200" dirty="0" err="1">
                <a:latin typeface="Inter"/>
              </a:rPr>
              <a:t>Patsakis</a:t>
            </a:r>
            <a:r>
              <a:rPr lang="en-IN" sz="2200" dirty="0">
                <a:latin typeface="Inter"/>
              </a:rPr>
              <a:t>, Telematics Informatics 36, 55 (2019)</a:t>
            </a: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r>
              <a:rPr lang="en-IN" sz="2200" dirty="0">
                <a:latin typeface="Inter"/>
              </a:rPr>
              <a:t>S. Idrees, M. </a:t>
            </a:r>
            <a:r>
              <a:rPr lang="en-IN" sz="2200" dirty="0" err="1">
                <a:latin typeface="Inter"/>
              </a:rPr>
              <a:t>Nowostawski</a:t>
            </a:r>
            <a:r>
              <a:rPr lang="en-IN" sz="2200" dirty="0">
                <a:latin typeface="Inter"/>
              </a:rPr>
              <a:t>, R. Jameel, A. </a:t>
            </a:r>
            <a:r>
              <a:rPr lang="en-IN" sz="2200" dirty="0" err="1">
                <a:latin typeface="Inter"/>
              </a:rPr>
              <a:t>Mourya</a:t>
            </a:r>
            <a:r>
              <a:rPr lang="en-IN" sz="2200" dirty="0">
                <a:latin typeface="Inter"/>
              </a:rPr>
              <a:t>, Electronics 10, 951 (2021)</a:t>
            </a: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endParaRPr lang="en-US" sz="2200" dirty="0">
              <a:latin typeface="Inter"/>
            </a:endParaRPr>
          </a:p>
          <a:p>
            <a:pPr marL="285750" indent="-285750">
              <a:buFont typeface="Arial" panose="020B0604020202020204" pitchFamily="34" charset="0"/>
              <a:buChar char="•"/>
            </a:pPr>
            <a:r>
              <a:rPr lang="en-US" sz="2200" dirty="0" err="1">
                <a:latin typeface="Inter"/>
              </a:rPr>
              <a:t>Zignuts</a:t>
            </a:r>
            <a:r>
              <a:rPr lang="en-US" sz="2200" dirty="0">
                <a:latin typeface="Inter"/>
              </a:rPr>
              <a:t> </a:t>
            </a:r>
            <a:r>
              <a:rPr lang="en-US" sz="2200" dirty="0" err="1">
                <a:latin typeface="Inter"/>
              </a:rPr>
              <a:t>Technolab</a:t>
            </a:r>
            <a:r>
              <a:rPr lang="en-US" sz="2200" dirty="0">
                <a:latin typeface="Inter"/>
              </a:rPr>
              <a:t>, How blockchain architecture works? basic understanding of blockchain and its architecture., https : / / www.zignuts.com / blogs/ how - blockchain - architecture - works - basic - understanding- of- blockchain- and-its- architecture/ (2022)</a:t>
            </a:r>
            <a:endParaRPr lang="en-IN" sz="2200" dirty="0">
              <a:latin typeface="Inter"/>
            </a:endParaRPr>
          </a:p>
        </p:txBody>
      </p:sp>
    </p:spTree>
    <p:extLst>
      <p:ext uri="{BB962C8B-B14F-4D97-AF65-F5344CB8AC3E}">
        <p14:creationId xmlns:p14="http://schemas.microsoft.com/office/powerpoint/2010/main" val="140400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8A41EE-79F0-E474-7E33-48F7D40A19A0}"/>
              </a:ext>
            </a:extLst>
          </p:cNvPr>
          <p:cNvSpPr txBox="1"/>
          <p:nvPr/>
        </p:nvSpPr>
        <p:spPr>
          <a:xfrm>
            <a:off x="4023360" y="3191469"/>
            <a:ext cx="4561242" cy="1107996"/>
          </a:xfrm>
          <a:prstGeom prst="rect">
            <a:avLst/>
          </a:prstGeom>
          <a:noFill/>
        </p:spPr>
        <p:txBody>
          <a:bodyPr wrap="square" rtlCol="0">
            <a:spAutoFit/>
          </a:bodyPr>
          <a:lstStyle/>
          <a:p>
            <a:pPr algn="ctr"/>
            <a:r>
              <a:rPr lang="en-US" sz="6600" b="1" dirty="0">
                <a:latin typeface="Inter"/>
              </a:rPr>
              <a:t>Thank You !</a:t>
            </a:r>
            <a:endParaRPr lang="en-IN" sz="4400" b="1" dirty="0">
              <a:latin typeface="Inter"/>
            </a:endParaRPr>
          </a:p>
        </p:txBody>
      </p:sp>
      <p:pic>
        <p:nvPicPr>
          <p:cNvPr id="2050" name="Picture 2" descr="Modern yellow laughing happy smile Stock Illustration | Adobe Stock">
            <a:extLst>
              <a:ext uri="{FF2B5EF4-FFF2-40B4-BE49-F238E27FC236}">
                <a16:creationId xmlns:a16="http://schemas.microsoft.com/office/drawing/2014/main" id="{95CDE6E7-D127-F3A8-212B-84707738B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76" t="14073" r="13552" b="11676"/>
          <a:stretch/>
        </p:blipFill>
        <p:spPr bwMode="auto">
          <a:xfrm>
            <a:off x="8466268" y="2911750"/>
            <a:ext cx="1552660" cy="158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94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7EC0F7A-448B-D249-7D80-04527EAB820D}"/>
              </a:ext>
            </a:extLst>
          </p:cNvPr>
          <p:cNvPicPr>
            <a:picLocks noChangeAspect="1"/>
          </p:cNvPicPr>
          <p:nvPr/>
        </p:nvPicPr>
        <p:blipFill>
          <a:blip r:embed="rId2"/>
          <a:stretch>
            <a:fillRect/>
          </a:stretch>
        </p:blipFill>
        <p:spPr>
          <a:xfrm>
            <a:off x="0" y="0"/>
            <a:ext cx="14630400" cy="2946916"/>
          </a:xfrm>
          <a:prstGeom prst="rect">
            <a:avLst/>
          </a:prstGeom>
        </p:spPr>
      </p:pic>
      <p:sp>
        <p:nvSpPr>
          <p:cNvPr id="3" name="Text 0">
            <a:extLst>
              <a:ext uri="{FF2B5EF4-FFF2-40B4-BE49-F238E27FC236}">
                <a16:creationId xmlns:a16="http://schemas.microsoft.com/office/drawing/2014/main" id="{85ED2972-1DED-031A-44E6-441CDC23AFE2}"/>
              </a:ext>
            </a:extLst>
          </p:cNvPr>
          <p:cNvSpPr/>
          <p:nvPr/>
        </p:nvSpPr>
        <p:spPr>
          <a:xfrm>
            <a:off x="4288730" y="3706329"/>
            <a:ext cx="5812701" cy="736640"/>
          </a:xfrm>
          <a:prstGeom prst="rect">
            <a:avLst/>
          </a:prstGeom>
          <a:noFill/>
          <a:ln/>
        </p:spPr>
        <p:txBody>
          <a:bodyPr wrap="none" lIns="0" tIns="0" rIns="0" bIns="0" rtlCol="0" anchor="t"/>
          <a:lstStyle/>
          <a:p>
            <a:pPr marL="0" indent="0" algn="ctr">
              <a:lnSpc>
                <a:spcPts val="5800"/>
              </a:lnSpc>
              <a:buNone/>
            </a:pPr>
            <a:r>
              <a:rPr lang="en-US" sz="5400" b="1" kern="0" spc="-139" dirty="0">
                <a:solidFill>
                  <a:srgbClr val="000000"/>
                </a:solidFill>
                <a:latin typeface="Inter" pitchFamily="34" charset="0"/>
                <a:ea typeface="Inter" pitchFamily="34" charset="-122"/>
                <a:cs typeface="Inter" pitchFamily="34" charset="-120"/>
              </a:rPr>
              <a:t>Problem Statement</a:t>
            </a:r>
            <a:endParaRPr lang="en-US" sz="5400" dirty="0"/>
          </a:p>
        </p:txBody>
      </p:sp>
      <p:sp>
        <p:nvSpPr>
          <p:cNvPr id="4" name="Shape 1">
            <a:extLst>
              <a:ext uri="{FF2B5EF4-FFF2-40B4-BE49-F238E27FC236}">
                <a16:creationId xmlns:a16="http://schemas.microsoft.com/office/drawing/2014/main" id="{9133F01E-E08D-29FA-841D-EA129EADB085}"/>
              </a:ext>
            </a:extLst>
          </p:cNvPr>
          <p:cNvSpPr/>
          <p:nvPr/>
        </p:nvSpPr>
        <p:spPr>
          <a:xfrm>
            <a:off x="825103" y="4736106"/>
            <a:ext cx="13364233" cy="1795386"/>
          </a:xfrm>
          <a:prstGeom prst="roundRect">
            <a:avLst>
              <a:gd name="adj" fmla="val 3952"/>
            </a:avLst>
          </a:prstGeom>
          <a:solidFill>
            <a:srgbClr val="DADBF1"/>
          </a:solidFill>
          <a:ln w="7620">
            <a:solidFill>
              <a:srgbClr val="C0C1D7"/>
            </a:solidFill>
            <a:prstDash val="solid"/>
          </a:ln>
        </p:spPr>
        <p:txBody>
          <a:bodyPr/>
          <a:lstStyle/>
          <a:p>
            <a:pPr algn="ctr"/>
            <a:r>
              <a:rPr lang="en-US" sz="2800" dirty="0">
                <a:latin typeface="Inter"/>
              </a:rPr>
              <a:t>Design a blockchain-powered system that securely tracks the movement of goods through a supply chain, using QR codes for real-time verification. This solution aims to prevent counterfeit products from entering the supply chain by ensuring data immutability at each checkpoint, from the manufacturer to the customer.</a:t>
            </a:r>
            <a:endParaRPr lang="en-IN" sz="2800" dirty="0">
              <a:latin typeface="Inter"/>
            </a:endParaRPr>
          </a:p>
        </p:txBody>
      </p:sp>
      <p:sp>
        <p:nvSpPr>
          <p:cNvPr id="5" name="Text 2">
            <a:extLst>
              <a:ext uri="{FF2B5EF4-FFF2-40B4-BE49-F238E27FC236}">
                <a16:creationId xmlns:a16="http://schemas.microsoft.com/office/drawing/2014/main" id="{DFF9F786-0A86-0B77-8E61-5C3BF0602AC1}"/>
              </a:ext>
            </a:extLst>
          </p:cNvPr>
          <p:cNvSpPr/>
          <p:nvPr/>
        </p:nvSpPr>
        <p:spPr>
          <a:xfrm>
            <a:off x="1068467" y="5124093"/>
            <a:ext cx="2946916" cy="368260"/>
          </a:xfrm>
          <a:prstGeom prst="rect">
            <a:avLst/>
          </a:prstGeom>
          <a:noFill/>
          <a:ln/>
        </p:spPr>
        <p:txBody>
          <a:bodyPr wrap="none" lIns="0" tIns="0" rIns="0" bIns="0" rtlCol="0" anchor="t"/>
          <a:lstStyle/>
          <a:p>
            <a:pPr marL="0" indent="0">
              <a:lnSpc>
                <a:spcPts val="2900"/>
              </a:lnSpc>
              <a:buNone/>
            </a:pPr>
            <a:endParaRPr lang="en-US" sz="2300" dirty="0"/>
          </a:p>
        </p:txBody>
      </p:sp>
      <p:sp>
        <p:nvSpPr>
          <p:cNvPr id="6" name="Text 3">
            <a:extLst>
              <a:ext uri="{FF2B5EF4-FFF2-40B4-BE49-F238E27FC236}">
                <a16:creationId xmlns:a16="http://schemas.microsoft.com/office/drawing/2014/main" id="{290548DD-C3C8-EE75-79F8-F0C15670DFA0}"/>
              </a:ext>
            </a:extLst>
          </p:cNvPr>
          <p:cNvSpPr/>
          <p:nvPr/>
        </p:nvSpPr>
        <p:spPr>
          <a:xfrm>
            <a:off x="1068467" y="5633799"/>
            <a:ext cx="3682841" cy="1508760"/>
          </a:xfrm>
          <a:prstGeom prst="rect">
            <a:avLst/>
          </a:prstGeom>
          <a:noFill/>
          <a:ln/>
        </p:spPr>
        <p:txBody>
          <a:bodyPr wrap="square" lIns="0" tIns="0" rIns="0" bIns="0" rtlCol="0" anchor="t"/>
          <a:lstStyle/>
          <a:p>
            <a:pPr marL="0" indent="0">
              <a:lnSpc>
                <a:spcPts val="2950"/>
              </a:lnSpc>
              <a:buNone/>
            </a:pPr>
            <a:endParaRPr lang="en-US" sz="1850" dirty="0"/>
          </a:p>
        </p:txBody>
      </p:sp>
    </p:spTree>
    <p:extLst>
      <p:ext uri="{BB962C8B-B14F-4D97-AF65-F5344CB8AC3E}">
        <p14:creationId xmlns:p14="http://schemas.microsoft.com/office/powerpoint/2010/main" val="375910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BA58EE1-EBBA-9DA4-5A62-02DF6F11C092}"/>
              </a:ext>
            </a:extLst>
          </p:cNvPr>
          <p:cNvPicPr>
            <a:picLocks noChangeAspect="1"/>
          </p:cNvPicPr>
          <p:nvPr/>
        </p:nvPicPr>
        <p:blipFill>
          <a:blip r:embed="rId2"/>
          <a:stretch>
            <a:fillRect/>
          </a:stretch>
        </p:blipFill>
        <p:spPr>
          <a:xfrm>
            <a:off x="396835" y="0"/>
            <a:ext cx="5486400" cy="8229600"/>
          </a:xfrm>
          <a:prstGeom prst="rect">
            <a:avLst/>
          </a:prstGeom>
        </p:spPr>
      </p:pic>
      <p:sp>
        <p:nvSpPr>
          <p:cNvPr id="3" name="Text 0">
            <a:extLst>
              <a:ext uri="{FF2B5EF4-FFF2-40B4-BE49-F238E27FC236}">
                <a16:creationId xmlns:a16="http://schemas.microsoft.com/office/drawing/2014/main" id="{FA52828C-4C5E-8BD6-69E9-24CA03EF017B}"/>
              </a:ext>
            </a:extLst>
          </p:cNvPr>
          <p:cNvSpPr/>
          <p:nvPr/>
        </p:nvSpPr>
        <p:spPr>
          <a:xfrm>
            <a:off x="6677025" y="1102519"/>
            <a:ext cx="5670590"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50"/>
              </a:lnSpc>
              <a:buNone/>
            </a:pPr>
            <a:r>
              <a:rPr lang="en-US" sz="4400" b="1" dirty="0">
                <a:solidFill>
                  <a:srgbClr val="152D47"/>
                </a:solidFill>
                <a:latin typeface="Inter"/>
                <a:ea typeface="Crimson Pro" pitchFamily="34" charset="-122"/>
                <a:cs typeface="Crimson Pro" pitchFamily="34" charset="-120"/>
              </a:rPr>
              <a:t>Project Objective</a:t>
            </a:r>
            <a:endParaRPr lang="en-US" sz="4400" b="1" dirty="0">
              <a:latin typeface="Inter"/>
            </a:endParaRPr>
          </a:p>
        </p:txBody>
      </p:sp>
      <p:sp>
        <p:nvSpPr>
          <p:cNvPr id="4" name="Shape 1">
            <a:extLst>
              <a:ext uri="{FF2B5EF4-FFF2-40B4-BE49-F238E27FC236}">
                <a16:creationId xmlns:a16="http://schemas.microsoft.com/office/drawing/2014/main" id="{169953F7-752A-A3AA-762B-804C6F471AF2}"/>
              </a:ext>
            </a:extLst>
          </p:cNvPr>
          <p:cNvSpPr/>
          <p:nvPr/>
        </p:nvSpPr>
        <p:spPr>
          <a:xfrm>
            <a:off x="6705958" y="2406610"/>
            <a:ext cx="510302" cy="510302"/>
          </a:xfrm>
          <a:prstGeom prst="roundRect">
            <a:avLst>
              <a:gd name="adj" fmla="val 6667"/>
            </a:avLst>
          </a:prstGeom>
          <a:solidFill>
            <a:srgbClr val="F2EEEE"/>
          </a:solidFill>
          <a:ln/>
        </p:spPr>
        <p:txBody>
          <a:bodyPr/>
          <a:lstStyle/>
          <a:p>
            <a:endParaRPr lang="en-IN"/>
          </a:p>
        </p:txBody>
      </p:sp>
      <p:sp>
        <p:nvSpPr>
          <p:cNvPr id="5" name="Text 2">
            <a:extLst>
              <a:ext uri="{FF2B5EF4-FFF2-40B4-BE49-F238E27FC236}">
                <a16:creationId xmlns:a16="http://schemas.microsoft.com/office/drawing/2014/main" id="{51F6EDFC-4F22-23AD-19D0-9AD4C88E911F}"/>
              </a:ext>
            </a:extLst>
          </p:cNvPr>
          <p:cNvSpPr/>
          <p:nvPr/>
        </p:nvSpPr>
        <p:spPr>
          <a:xfrm>
            <a:off x="6871335" y="2491621"/>
            <a:ext cx="121682"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4C4C4D"/>
                </a:solidFill>
                <a:latin typeface="Crimson Pro" pitchFamily="34" charset="0"/>
                <a:ea typeface="Crimson Pro" pitchFamily="34" charset="-122"/>
                <a:cs typeface="Crimson Pro" pitchFamily="34" charset="-120"/>
              </a:rPr>
              <a:t>1</a:t>
            </a:r>
            <a:endParaRPr lang="en-US" sz="2650" dirty="0"/>
          </a:p>
        </p:txBody>
      </p:sp>
      <p:sp>
        <p:nvSpPr>
          <p:cNvPr id="6" name="Text 3">
            <a:extLst>
              <a:ext uri="{FF2B5EF4-FFF2-40B4-BE49-F238E27FC236}">
                <a16:creationId xmlns:a16="http://schemas.microsoft.com/office/drawing/2014/main" id="{75F83D94-5F69-8F0D-9D4C-F35169D60C65}"/>
              </a:ext>
            </a:extLst>
          </p:cNvPr>
          <p:cNvSpPr/>
          <p:nvPr/>
        </p:nvSpPr>
        <p:spPr>
          <a:xfrm>
            <a:off x="7414141" y="2406610"/>
            <a:ext cx="2927747"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800" b="1" dirty="0">
                <a:solidFill>
                  <a:srgbClr val="4C4C4D"/>
                </a:solidFill>
                <a:latin typeface="Inter"/>
                <a:ea typeface="Crimson Pro" pitchFamily="34" charset="-122"/>
                <a:cs typeface="Crimson Pro" pitchFamily="34" charset="-120"/>
              </a:rPr>
              <a:t>Enhance Product Security</a:t>
            </a:r>
            <a:endParaRPr lang="en-US" sz="2800" b="1" dirty="0">
              <a:latin typeface="Inter"/>
            </a:endParaRPr>
          </a:p>
        </p:txBody>
      </p:sp>
      <p:sp>
        <p:nvSpPr>
          <p:cNvPr id="7" name="Text 4">
            <a:extLst>
              <a:ext uri="{FF2B5EF4-FFF2-40B4-BE49-F238E27FC236}">
                <a16:creationId xmlns:a16="http://schemas.microsoft.com/office/drawing/2014/main" id="{0835C175-FF44-7C90-A598-0FE99B3A0540}"/>
              </a:ext>
            </a:extLst>
          </p:cNvPr>
          <p:cNvSpPr/>
          <p:nvPr/>
        </p:nvSpPr>
        <p:spPr>
          <a:xfrm>
            <a:off x="7414141" y="3251359"/>
            <a:ext cx="2927747" cy="21774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Implement a secure, QR and blockchain-based system to validate the authenticity of products, deterring counterfeiters and protecting consumers.</a:t>
            </a:r>
            <a:endParaRPr lang="en-US" sz="1750" dirty="0"/>
          </a:p>
        </p:txBody>
      </p:sp>
      <p:sp>
        <p:nvSpPr>
          <p:cNvPr id="8" name="Shape 5">
            <a:extLst>
              <a:ext uri="{FF2B5EF4-FFF2-40B4-BE49-F238E27FC236}">
                <a16:creationId xmlns:a16="http://schemas.microsoft.com/office/drawing/2014/main" id="{58D7C5C8-798D-3067-C87B-B1A9EE26F5E7}"/>
              </a:ext>
            </a:extLst>
          </p:cNvPr>
          <p:cNvSpPr/>
          <p:nvPr/>
        </p:nvSpPr>
        <p:spPr>
          <a:xfrm>
            <a:off x="10568702" y="2406610"/>
            <a:ext cx="510302" cy="510302"/>
          </a:xfrm>
          <a:prstGeom prst="roundRect">
            <a:avLst>
              <a:gd name="adj" fmla="val 6667"/>
            </a:avLst>
          </a:prstGeom>
          <a:solidFill>
            <a:srgbClr val="F2EEEE"/>
          </a:solidFill>
          <a:ln/>
        </p:spPr>
        <p:txBody>
          <a:bodyPr/>
          <a:lstStyle/>
          <a:p>
            <a:endParaRPr lang="en-IN"/>
          </a:p>
        </p:txBody>
      </p:sp>
      <p:sp>
        <p:nvSpPr>
          <p:cNvPr id="9" name="Text 6">
            <a:extLst>
              <a:ext uri="{FF2B5EF4-FFF2-40B4-BE49-F238E27FC236}">
                <a16:creationId xmlns:a16="http://schemas.microsoft.com/office/drawing/2014/main" id="{6B1C7F10-E728-A283-FD2D-B296E547DF14}"/>
              </a:ext>
            </a:extLst>
          </p:cNvPr>
          <p:cNvSpPr/>
          <p:nvPr/>
        </p:nvSpPr>
        <p:spPr>
          <a:xfrm>
            <a:off x="10739437" y="2491621"/>
            <a:ext cx="168831"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4C4C4D"/>
                </a:solidFill>
                <a:latin typeface="Crimson Pro" pitchFamily="34" charset="0"/>
                <a:ea typeface="Crimson Pro" pitchFamily="34" charset="-122"/>
                <a:cs typeface="Crimson Pro" pitchFamily="34" charset="-120"/>
              </a:rPr>
              <a:t>2</a:t>
            </a:r>
            <a:endParaRPr lang="en-US" sz="2650" dirty="0"/>
          </a:p>
        </p:txBody>
      </p:sp>
      <p:sp>
        <p:nvSpPr>
          <p:cNvPr id="10" name="Text 7">
            <a:extLst>
              <a:ext uri="{FF2B5EF4-FFF2-40B4-BE49-F238E27FC236}">
                <a16:creationId xmlns:a16="http://schemas.microsoft.com/office/drawing/2014/main" id="{5ED1527B-55BC-C9A8-561A-34B3492FC93A}"/>
              </a:ext>
            </a:extLst>
          </p:cNvPr>
          <p:cNvSpPr/>
          <p:nvPr/>
        </p:nvSpPr>
        <p:spPr>
          <a:xfrm>
            <a:off x="11305818" y="2406610"/>
            <a:ext cx="2927747"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800" b="1" dirty="0">
                <a:solidFill>
                  <a:srgbClr val="4C4C4D"/>
                </a:solidFill>
                <a:latin typeface="Inter"/>
                <a:ea typeface="Crimson Pro" pitchFamily="34" charset="-122"/>
                <a:cs typeface="Crimson Pro" pitchFamily="34" charset="-120"/>
              </a:rPr>
              <a:t>Simplify Verification Process</a:t>
            </a:r>
            <a:endParaRPr lang="en-US" sz="2800" b="1" dirty="0">
              <a:latin typeface="Inter"/>
            </a:endParaRPr>
          </a:p>
        </p:txBody>
      </p:sp>
      <p:sp>
        <p:nvSpPr>
          <p:cNvPr id="11" name="Text 8">
            <a:extLst>
              <a:ext uri="{FF2B5EF4-FFF2-40B4-BE49-F238E27FC236}">
                <a16:creationId xmlns:a16="http://schemas.microsoft.com/office/drawing/2014/main" id="{03C25273-D9A3-1FB5-6389-D146D7955FAF}"/>
              </a:ext>
            </a:extLst>
          </p:cNvPr>
          <p:cNvSpPr/>
          <p:nvPr/>
        </p:nvSpPr>
        <p:spPr>
          <a:xfrm>
            <a:off x="11305818" y="3251359"/>
            <a:ext cx="2927747" cy="181451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Provide customers with a seamless and user-friendly way to verify the legitimacy of products through a mobile app or website.</a:t>
            </a:r>
            <a:endParaRPr lang="en-US" sz="1750" dirty="0"/>
          </a:p>
        </p:txBody>
      </p:sp>
      <p:sp>
        <p:nvSpPr>
          <p:cNvPr id="12" name="Shape 9">
            <a:extLst>
              <a:ext uri="{FF2B5EF4-FFF2-40B4-BE49-F238E27FC236}">
                <a16:creationId xmlns:a16="http://schemas.microsoft.com/office/drawing/2014/main" id="{EF826DFC-9512-C7E7-E206-012B496301C2}"/>
              </a:ext>
            </a:extLst>
          </p:cNvPr>
          <p:cNvSpPr/>
          <p:nvPr/>
        </p:nvSpPr>
        <p:spPr>
          <a:xfrm>
            <a:off x="6677025" y="5910739"/>
            <a:ext cx="510302" cy="510302"/>
          </a:xfrm>
          <a:prstGeom prst="roundRect">
            <a:avLst>
              <a:gd name="adj" fmla="val 6667"/>
            </a:avLst>
          </a:prstGeom>
          <a:solidFill>
            <a:srgbClr val="F2EEEE"/>
          </a:solidFill>
          <a:ln/>
        </p:spPr>
        <p:txBody>
          <a:bodyPr/>
          <a:lstStyle/>
          <a:p>
            <a:endParaRPr lang="en-IN"/>
          </a:p>
        </p:txBody>
      </p:sp>
      <p:sp>
        <p:nvSpPr>
          <p:cNvPr id="13" name="Text 10">
            <a:extLst>
              <a:ext uri="{FF2B5EF4-FFF2-40B4-BE49-F238E27FC236}">
                <a16:creationId xmlns:a16="http://schemas.microsoft.com/office/drawing/2014/main" id="{13D77B19-DD00-05DC-538B-F29D816FCDF3}"/>
              </a:ext>
            </a:extLst>
          </p:cNvPr>
          <p:cNvSpPr/>
          <p:nvPr/>
        </p:nvSpPr>
        <p:spPr>
          <a:xfrm>
            <a:off x="6850261" y="5995749"/>
            <a:ext cx="163830" cy="3402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4C4C4D"/>
                </a:solidFill>
                <a:latin typeface="Crimson Pro" pitchFamily="34" charset="0"/>
                <a:ea typeface="Crimson Pro" pitchFamily="34" charset="-122"/>
                <a:cs typeface="Crimson Pro" pitchFamily="34" charset="-120"/>
              </a:rPr>
              <a:t>3</a:t>
            </a:r>
            <a:endParaRPr lang="en-US" sz="2650" dirty="0"/>
          </a:p>
        </p:txBody>
      </p:sp>
      <p:sp>
        <p:nvSpPr>
          <p:cNvPr id="14" name="Text 11">
            <a:extLst>
              <a:ext uri="{FF2B5EF4-FFF2-40B4-BE49-F238E27FC236}">
                <a16:creationId xmlns:a16="http://schemas.microsoft.com/office/drawing/2014/main" id="{72D0769C-8F53-52A2-20F0-F734290A46F4}"/>
              </a:ext>
            </a:extLst>
          </p:cNvPr>
          <p:cNvSpPr/>
          <p:nvPr/>
        </p:nvSpPr>
        <p:spPr>
          <a:xfrm>
            <a:off x="7414141" y="5910739"/>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800" b="1" dirty="0">
                <a:solidFill>
                  <a:srgbClr val="4C4C4D"/>
                </a:solidFill>
                <a:latin typeface="Inter"/>
                <a:ea typeface="Crimson Pro" pitchFamily="34" charset="-122"/>
                <a:cs typeface="Crimson Pro" pitchFamily="34" charset="-120"/>
              </a:rPr>
              <a:t>Increase Brand Trust</a:t>
            </a:r>
            <a:endParaRPr lang="en-US" sz="2800" b="1" dirty="0">
              <a:latin typeface="Inter"/>
            </a:endParaRPr>
          </a:p>
        </p:txBody>
      </p:sp>
      <p:sp>
        <p:nvSpPr>
          <p:cNvPr id="15" name="Text 12">
            <a:extLst>
              <a:ext uri="{FF2B5EF4-FFF2-40B4-BE49-F238E27FC236}">
                <a16:creationId xmlns:a16="http://schemas.microsoft.com/office/drawing/2014/main" id="{CABFC5A8-15A9-5A6B-69C5-8AEC6C2F6937}"/>
              </a:ext>
            </a:extLst>
          </p:cNvPr>
          <p:cNvSpPr/>
          <p:nvPr/>
        </p:nvSpPr>
        <p:spPr>
          <a:xfrm>
            <a:off x="7414141" y="6401157"/>
            <a:ext cx="681930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Rebuild consumer confidence in brands by offering a transparent and reliable product authentication solution.</a:t>
            </a:r>
            <a:endParaRPr lang="en-US" sz="1750" dirty="0"/>
          </a:p>
        </p:txBody>
      </p:sp>
    </p:spTree>
    <p:extLst>
      <p:ext uri="{BB962C8B-B14F-4D97-AF65-F5344CB8AC3E}">
        <p14:creationId xmlns:p14="http://schemas.microsoft.com/office/powerpoint/2010/main" val="43944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A7804B31-EBF1-1F00-7173-CD27F4E71C23}"/>
              </a:ext>
            </a:extLst>
          </p:cNvPr>
          <p:cNvPicPr>
            <a:picLocks noChangeAspect="1"/>
          </p:cNvPicPr>
          <p:nvPr/>
        </p:nvPicPr>
        <p:blipFill>
          <a:blip r:embed="rId2"/>
          <a:stretch>
            <a:fillRect/>
          </a:stretch>
        </p:blipFill>
        <p:spPr>
          <a:xfrm>
            <a:off x="9144000" y="0"/>
            <a:ext cx="5486400" cy="8229600"/>
          </a:xfrm>
          <a:prstGeom prst="rect">
            <a:avLst/>
          </a:prstGeom>
        </p:spPr>
      </p:pic>
      <p:sp>
        <p:nvSpPr>
          <p:cNvPr id="13" name="Text 0">
            <a:extLst>
              <a:ext uri="{FF2B5EF4-FFF2-40B4-BE49-F238E27FC236}">
                <a16:creationId xmlns:a16="http://schemas.microsoft.com/office/drawing/2014/main" id="{C1C8160D-9511-4E42-E1A7-FB5DFC0F8B2D}"/>
              </a:ext>
            </a:extLst>
          </p:cNvPr>
          <p:cNvSpPr/>
          <p:nvPr/>
        </p:nvSpPr>
        <p:spPr>
          <a:xfrm>
            <a:off x="793790" y="899755"/>
            <a:ext cx="5670590" cy="708779"/>
          </a:xfrm>
          <a:prstGeom prst="rect">
            <a:avLst/>
          </a:prstGeom>
          <a:noFill/>
          <a:ln/>
        </p:spPr>
        <p:txBody>
          <a:bodyPr wrap="none" lIns="0" tIns="0" rIns="0" bIns="0" rtlCol="0" anchor="t"/>
          <a:lstStyle/>
          <a:p>
            <a:pPr marL="0" indent="0">
              <a:lnSpc>
                <a:spcPts val="5550"/>
              </a:lnSpc>
              <a:buNone/>
            </a:pPr>
            <a:r>
              <a:rPr lang="en-US" sz="4400" b="1" dirty="0">
                <a:solidFill>
                  <a:srgbClr val="152D47"/>
                </a:solidFill>
                <a:latin typeface="Inter"/>
                <a:ea typeface="Crimson Pro" pitchFamily="34" charset="-122"/>
                <a:cs typeface="Crimson Pro" pitchFamily="34" charset="-120"/>
              </a:rPr>
              <a:t>QR Code Integration</a:t>
            </a:r>
            <a:endParaRPr lang="en-US" sz="4400" b="1" dirty="0">
              <a:latin typeface="Inter"/>
            </a:endParaRPr>
          </a:p>
        </p:txBody>
      </p:sp>
      <p:sp>
        <p:nvSpPr>
          <p:cNvPr id="14" name="Shape 1">
            <a:extLst>
              <a:ext uri="{FF2B5EF4-FFF2-40B4-BE49-F238E27FC236}">
                <a16:creationId xmlns:a16="http://schemas.microsoft.com/office/drawing/2014/main" id="{0FCDD208-AEEF-32E1-ED91-4CDDCE5A4D7F}"/>
              </a:ext>
            </a:extLst>
          </p:cNvPr>
          <p:cNvSpPr/>
          <p:nvPr/>
        </p:nvSpPr>
        <p:spPr>
          <a:xfrm>
            <a:off x="793790" y="1948696"/>
            <a:ext cx="3664863" cy="3121462"/>
          </a:xfrm>
          <a:prstGeom prst="roundRect">
            <a:avLst>
              <a:gd name="adj" fmla="val 1090"/>
            </a:avLst>
          </a:prstGeom>
          <a:solidFill>
            <a:srgbClr val="F2EEEE"/>
          </a:solidFill>
          <a:ln/>
        </p:spPr>
      </p:sp>
      <p:sp>
        <p:nvSpPr>
          <p:cNvPr id="15" name="Text 2">
            <a:extLst>
              <a:ext uri="{FF2B5EF4-FFF2-40B4-BE49-F238E27FC236}">
                <a16:creationId xmlns:a16="http://schemas.microsoft.com/office/drawing/2014/main" id="{94303BA1-8E79-C06E-4F55-53AE16CDFFA0}"/>
              </a:ext>
            </a:extLst>
          </p:cNvPr>
          <p:cNvSpPr/>
          <p:nvPr/>
        </p:nvSpPr>
        <p:spPr>
          <a:xfrm>
            <a:off x="1020604" y="2175510"/>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4C4C4D"/>
                </a:solidFill>
                <a:latin typeface="Inter"/>
                <a:ea typeface="Crimson Pro" pitchFamily="34" charset="-122"/>
                <a:cs typeface="Crimson Pro" pitchFamily="34" charset="-120"/>
              </a:rPr>
              <a:t>Unique QR Codes</a:t>
            </a:r>
            <a:endParaRPr lang="en-US" sz="2400" b="1" dirty="0">
              <a:latin typeface="Inter"/>
            </a:endParaRPr>
          </a:p>
        </p:txBody>
      </p:sp>
      <p:sp>
        <p:nvSpPr>
          <p:cNvPr id="16" name="Text 3">
            <a:extLst>
              <a:ext uri="{FF2B5EF4-FFF2-40B4-BE49-F238E27FC236}">
                <a16:creationId xmlns:a16="http://schemas.microsoft.com/office/drawing/2014/main" id="{7AE16C1B-B02C-F384-C4FA-B7E5AB1F79A9}"/>
              </a:ext>
            </a:extLst>
          </p:cNvPr>
          <p:cNvSpPr/>
          <p:nvPr/>
        </p:nvSpPr>
        <p:spPr>
          <a:xfrm>
            <a:off x="1020604" y="2665928"/>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Each product will be assigned a unique QR code that contains information about the item, including its origin, batch number, and other relevant details.</a:t>
            </a:r>
            <a:endParaRPr lang="en-US" sz="1750" dirty="0"/>
          </a:p>
        </p:txBody>
      </p:sp>
      <p:sp>
        <p:nvSpPr>
          <p:cNvPr id="17" name="Shape 4">
            <a:extLst>
              <a:ext uri="{FF2B5EF4-FFF2-40B4-BE49-F238E27FC236}">
                <a16:creationId xmlns:a16="http://schemas.microsoft.com/office/drawing/2014/main" id="{501DD6E4-2161-2891-FC07-59E50AFB863E}"/>
              </a:ext>
            </a:extLst>
          </p:cNvPr>
          <p:cNvSpPr/>
          <p:nvPr/>
        </p:nvSpPr>
        <p:spPr>
          <a:xfrm>
            <a:off x="4685467" y="1948696"/>
            <a:ext cx="3664863" cy="3121462"/>
          </a:xfrm>
          <a:prstGeom prst="roundRect">
            <a:avLst>
              <a:gd name="adj" fmla="val 1090"/>
            </a:avLst>
          </a:prstGeom>
          <a:solidFill>
            <a:srgbClr val="F2EEEE"/>
          </a:solidFill>
          <a:ln/>
        </p:spPr>
      </p:sp>
      <p:sp>
        <p:nvSpPr>
          <p:cNvPr id="18" name="Text 5">
            <a:extLst>
              <a:ext uri="{FF2B5EF4-FFF2-40B4-BE49-F238E27FC236}">
                <a16:creationId xmlns:a16="http://schemas.microsoft.com/office/drawing/2014/main" id="{851F550C-0731-8F55-3BA7-73B6F60802E0}"/>
              </a:ext>
            </a:extLst>
          </p:cNvPr>
          <p:cNvSpPr/>
          <p:nvPr/>
        </p:nvSpPr>
        <p:spPr>
          <a:xfrm>
            <a:off x="4912281" y="2175510"/>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4C4C4D"/>
                </a:solidFill>
                <a:latin typeface="Inter"/>
                <a:ea typeface="Crimson Pro" pitchFamily="34" charset="-122"/>
                <a:cs typeface="Crimson Pro" pitchFamily="34" charset="-120"/>
              </a:rPr>
              <a:t>Tamper-Proof Design</a:t>
            </a:r>
            <a:endParaRPr lang="en-US" sz="2400" b="1" dirty="0">
              <a:latin typeface="Inter"/>
            </a:endParaRPr>
          </a:p>
        </p:txBody>
      </p:sp>
      <p:sp>
        <p:nvSpPr>
          <p:cNvPr id="19" name="Text 6">
            <a:extLst>
              <a:ext uri="{FF2B5EF4-FFF2-40B4-BE49-F238E27FC236}">
                <a16:creationId xmlns:a16="http://schemas.microsoft.com/office/drawing/2014/main" id="{AB18D55D-5855-5744-F27D-D3013423F2AF}"/>
              </a:ext>
            </a:extLst>
          </p:cNvPr>
          <p:cNvSpPr/>
          <p:nvPr/>
        </p:nvSpPr>
        <p:spPr>
          <a:xfrm>
            <a:off x="4912281" y="2665928"/>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QR codes will be designed to be tamper-resistant, ensuring that they cannot be duplicated or altered, further enhancing the security of the system.</a:t>
            </a:r>
            <a:endParaRPr lang="en-US" sz="1750" dirty="0"/>
          </a:p>
        </p:txBody>
      </p:sp>
      <p:sp>
        <p:nvSpPr>
          <p:cNvPr id="20" name="Shape 7">
            <a:extLst>
              <a:ext uri="{FF2B5EF4-FFF2-40B4-BE49-F238E27FC236}">
                <a16:creationId xmlns:a16="http://schemas.microsoft.com/office/drawing/2014/main" id="{7A86ACDC-174F-CA5F-7B75-06E946377EE3}"/>
              </a:ext>
            </a:extLst>
          </p:cNvPr>
          <p:cNvSpPr/>
          <p:nvPr/>
        </p:nvSpPr>
        <p:spPr>
          <a:xfrm>
            <a:off x="793790" y="5296972"/>
            <a:ext cx="7556421" cy="2032754"/>
          </a:xfrm>
          <a:prstGeom prst="roundRect">
            <a:avLst>
              <a:gd name="adj" fmla="val 1674"/>
            </a:avLst>
          </a:prstGeom>
          <a:solidFill>
            <a:srgbClr val="F2EEEE"/>
          </a:solidFill>
          <a:ln/>
        </p:spPr>
      </p:sp>
      <p:sp>
        <p:nvSpPr>
          <p:cNvPr id="21" name="Text 8">
            <a:extLst>
              <a:ext uri="{FF2B5EF4-FFF2-40B4-BE49-F238E27FC236}">
                <a16:creationId xmlns:a16="http://schemas.microsoft.com/office/drawing/2014/main" id="{D3E485DB-F652-D7CB-5450-952E0AFD9873}"/>
              </a:ext>
            </a:extLst>
          </p:cNvPr>
          <p:cNvSpPr/>
          <p:nvPr/>
        </p:nvSpPr>
        <p:spPr>
          <a:xfrm>
            <a:off x="1020604" y="5523786"/>
            <a:ext cx="2835235" cy="354330"/>
          </a:xfrm>
          <a:prstGeom prst="rect">
            <a:avLst/>
          </a:prstGeom>
          <a:noFill/>
          <a:ln/>
        </p:spPr>
        <p:txBody>
          <a:bodyPr wrap="none" lIns="0" tIns="0" rIns="0" bIns="0" rtlCol="0" anchor="t"/>
          <a:lstStyle/>
          <a:p>
            <a:pPr marL="0" indent="0">
              <a:lnSpc>
                <a:spcPts val="2750"/>
              </a:lnSpc>
              <a:buNone/>
            </a:pPr>
            <a:r>
              <a:rPr lang="en-US" sz="2400" b="1" dirty="0">
                <a:solidFill>
                  <a:srgbClr val="4C4C4D"/>
                </a:solidFill>
                <a:latin typeface="Inter"/>
                <a:ea typeface="Crimson Pro" pitchFamily="34" charset="-122"/>
                <a:cs typeface="Crimson Pro" pitchFamily="34" charset="-120"/>
              </a:rPr>
              <a:t>Seamless Integration</a:t>
            </a:r>
            <a:endParaRPr lang="en-US" sz="2400" b="1" dirty="0">
              <a:latin typeface="Inter"/>
            </a:endParaRPr>
          </a:p>
        </p:txBody>
      </p:sp>
      <p:sp>
        <p:nvSpPr>
          <p:cNvPr id="22" name="Text 9">
            <a:extLst>
              <a:ext uri="{FF2B5EF4-FFF2-40B4-BE49-F238E27FC236}">
                <a16:creationId xmlns:a16="http://schemas.microsoft.com/office/drawing/2014/main" id="{6A22EA2B-C5BC-B327-600B-D0E1E6349877}"/>
              </a:ext>
            </a:extLst>
          </p:cNvPr>
          <p:cNvSpPr/>
          <p:nvPr/>
        </p:nvSpPr>
        <p:spPr>
          <a:xfrm>
            <a:off x="1020604" y="6014204"/>
            <a:ext cx="7102793"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QR codes will be seamlessly integrated into the product packaging, allowing customers to easily scan and verify the authenticity of the item.</a:t>
            </a:r>
            <a:endParaRPr lang="en-US" sz="1750" dirty="0"/>
          </a:p>
        </p:txBody>
      </p:sp>
    </p:spTree>
    <p:extLst>
      <p:ext uri="{BB962C8B-B14F-4D97-AF65-F5344CB8AC3E}">
        <p14:creationId xmlns:p14="http://schemas.microsoft.com/office/powerpoint/2010/main" val="381894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D37AF6D-F09B-DB09-CBE5-51212129FE1B}"/>
              </a:ext>
            </a:extLst>
          </p:cNvPr>
          <p:cNvPicPr>
            <a:picLocks noChangeAspect="1"/>
          </p:cNvPicPr>
          <p:nvPr/>
        </p:nvPicPr>
        <p:blipFill>
          <a:blip r:embed="rId2"/>
          <a:stretch>
            <a:fillRect/>
          </a:stretch>
        </p:blipFill>
        <p:spPr>
          <a:xfrm>
            <a:off x="0" y="0"/>
            <a:ext cx="14630400" cy="2946916"/>
          </a:xfrm>
          <a:prstGeom prst="rect">
            <a:avLst/>
          </a:prstGeom>
        </p:spPr>
      </p:pic>
      <p:sp>
        <p:nvSpPr>
          <p:cNvPr id="3" name="Text 0">
            <a:extLst>
              <a:ext uri="{FF2B5EF4-FFF2-40B4-BE49-F238E27FC236}">
                <a16:creationId xmlns:a16="http://schemas.microsoft.com/office/drawing/2014/main" id="{0E3E9A5E-FF7E-D178-8BE0-942147AA95F4}"/>
              </a:ext>
            </a:extLst>
          </p:cNvPr>
          <p:cNvSpPr/>
          <p:nvPr/>
        </p:nvSpPr>
        <p:spPr>
          <a:xfrm>
            <a:off x="1078945" y="3589334"/>
            <a:ext cx="6172200" cy="771525"/>
          </a:xfrm>
          <a:prstGeom prst="rect">
            <a:avLst/>
          </a:prstGeom>
          <a:noFill/>
          <a:ln/>
        </p:spPr>
        <p:txBody>
          <a:bodyPr wrap="none" lIns="0" tIns="0" rIns="0" bIns="0" rtlCol="0" anchor="t"/>
          <a:lstStyle/>
          <a:p>
            <a:pPr marL="0" indent="0">
              <a:lnSpc>
                <a:spcPts val="6050"/>
              </a:lnSpc>
              <a:buNone/>
            </a:pPr>
            <a:r>
              <a:rPr lang="en-US" sz="5400" b="1" kern="0" spc="-146" dirty="0">
                <a:solidFill>
                  <a:srgbClr val="000000"/>
                </a:solidFill>
                <a:latin typeface="Inter" pitchFamily="34" charset="0"/>
                <a:ea typeface="Inter" pitchFamily="34" charset="-122"/>
                <a:cs typeface="Inter" pitchFamily="34" charset="-120"/>
              </a:rPr>
              <a:t>Scope</a:t>
            </a:r>
            <a:endParaRPr lang="en-US" sz="5400" dirty="0"/>
          </a:p>
        </p:txBody>
      </p:sp>
      <p:sp>
        <p:nvSpPr>
          <p:cNvPr id="4" name="Text 1">
            <a:extLst>
              <a:ext uri="{FF2B5EF4-FFF2-40B4-BE49-F238E27FC236}">
                <a16:creationId xmlns:a16="http://schemas.microsoft.com/office/drawing/2014/main" id="{551984E5-1B2B-9F8E-E477-0CDAB5AFC2D6}"/>
              </a:ext>
            </a:extLst>
          </p:cNvPr>
          <p:cNvSpPr/>
          <p:nvPr/>
        </p:nvSpPr>
        <p:spPr>
          <a:xfrm>
            <a:off x="1078945" y="4977960"/>
            <a:ext cx="3301008" cy="385763"/>
          </a:xfrm>
          <a:prstGeom prst="rect">
            <a:avLst/>
          </a:prstGeom>
          <a:noFill/>
          <a:ln/>
        </p:spPr>
        <p:txBody>
          <a:bodyPr wrap="none" lIns="0" tIns="0" rIns="0" bIns="0" rtlCol="0" anchor="t"/>
          <a:lstStyle/>
          <a:p>
            <a:pPr marL="0" indent="0">
              <a:lnSpc>
                <a:spcPts val="3000"/>
              </a:lnSpc>
              <a:buNone/>
            </a:pPr>
            <a:r>
              <a:rPr lang="en-US" sz="2800" b="1" kern="0" spc="-73" dirty="0">
                <a:solidFill>
                  <a:srgbClr val="000000"/>
                </a:solidFill>
                <a:latin typeface="Inter" pitchFamily="34" charset="0"/>
                <a:ea typeface="Inter" pitchFamily="34" charset="-122"/>
                <a:cs typeface="Inter" pitchFamily="34" charset="-120"/>
              </a:rPr>
              <a:t>Product Authentication</a:t>
            </a:r>
            <a:endParaRPr lang="en-US" sz="2800" dirty="0"/>
          </a:p>
        </p:txBody>
      </p:sp>
      <p:sp>
        <p:nvSpPr>
          <p:cNvPr id="5" name="Text 2">
            <a:extLst>
              <a:ext uri="{FF2B5EF4-FFF2-40B4-BE49-F238E27FC236}">
                <a16:creationId xmlns:a16="http://schemas.microsoft.com/office/drawing/2014/main" id="{9B74F8DF-F741-9BD1-B88C-57729E47DB6D}"/>
              </a:ext>
            </a:extLst>
          </p:cNvPr>
          <p:cNvSpPr/>
          <p:nvPr/>
        </p:nvSpPr>
        <p:spPr>
          <a:xfrm>
            <a:off x="1078945" y="5610539"/>
            <a:ext cx="3898821"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The system will focus on authenticating products using QR codes linked to blockchain records.</a:t>
            </a:r>
            <a:endParaRPr lang="en-US" sz="1900" dirty="0"/>
          </a:p>
        </p:txBody>
      </p:sp>
      <p:sp>
        <p:nvSpPr>
          <p:cNvPr id="6" name="Text 3">
            <a:extLst>
              <a:ext uri="{FF2B5EF4-FFF2-40B4-BE49-F238E27FC236}">
                <a16:creationId xmlns:a16="http://schemas.microsoft.com/office/drawing/2014/main" id="{0283B531-8AF8-58B4-3F06-890DD0731430}"/>
              </a:ext>
            </a:extLst>
          </p:cNvPr>
          <p:cNvSpPr/>
          <p:nvPr/>
        </p:nvSpPr>
        <p:spPr>
          <a:xfrm>
            <a:off x="5587603" y="4977960"/>
            <a:ext cx="3851910" cy="385763"/>
          </a:xfrm>
          <a:prstGeom prst="rect">
            <a:avLst/>
          </a:prstGeom>
          <a:noFill/>
          <a:ln/>
        </p:spPr>
        <p:txBody>
          <a:bodyPr wrap="none" lIns="0" tIns="0" rIns="0" bIns="0" rtlCol="0" anchor="t"/>
          <a:lstStyle/>
          <a:p>
            <a:pPr marL="0" indent="0">
              <a:lnSpc>
                <a:spcPts val="3000"/>
              </a:lnSpc>
              <a:buNone/>
            </a:pPr>
            <a:r>
              <a:rPr lang="en-US" sz="2800" b="1" kern="0" spc="-73" dirty="0">
                <a:solidFill>
                  <a:srgbClr val="000000"/>
                </a:solidFill>
                <a:latin typeface="Inter" pitchFamily="34" charset="0"/>
                <a:ea typeface="Inter" pitchFamily="34" charset="-122"/>
                <a:cs typeface="Inter" pitchFamily="34" charset="-120"/>
              </a:rPr>
              <a:t>Supply Chain Management</a:t>
            </a:r>
            <a:endParaRPr lang="en-US" sz="2800" dirty="0"/>
          </a:p>
        </p:txBody>
      </p:sp>
      <p:sp>
        <p:nvSpPr>
          <p:cNvPr id="7" name="Text 4">
            <a:extLst>
              <a:ext uri="{FF2B5EF4-FFF2-40B4-BE49-F238E27FC236}">
                <a16:creationId xmlns:a16="http://schemas.microsoft.com/office/drawing/2014/main" id="{0BF1F9A4-8C81-6026-2643-0CD8C8D83B20}"/>
              </a:ext>
            </a:extLst>
          </p:cNvPr>
          <p:cNvSpPr/>
          <p:nvPr/>
        </p:nvSpPr>
        <p:spPr>
          <a:xfrm>
            <a:off x="5587603" y="5610539"/>
            <a:ext cx="3898821"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Blockchain will be used to track product movement, ensuring transparency and accountability.</a:t>
            </a:r>
            <a:endParaRPr lang="en-US" sz="1900" dirty="0"/>
          </a:p>
        </p:txBody>
      </p:sp>
      <p:sp>
        <p:nvSpPr>
          <p:cNvPr id="8" name="Text 5">
            <a:extLst>
              <a:ext uri="{FF2B5EF4-FFF2-40B4-BE49-F238E27FC236}">
                <a16:creationId xmlns:a16="http://schemas.microsoft.com/office/drawing/2014/main" id="{2E8B372E-E003-CC3C-EE86-6F55E777AE3E}"/>
              </a:ext>
            </a:extLst>
          </p:cNvPr>
          <p:cNvSpPr/>
          <p:nvPr/>
        </p:nvSpPr>
        <p:spPr>
          <a:xfrm>
            <a:off x="10096262" y="4977960"/>
            <a:ext cx="3366254" cy="385763"/>
          </a:xfrm>
          <a:prstGeom prst="rect">
            <a:avLst/>
          </a:prstGeom>
          <a:noFill/>
          <a:ln/>
        </p:spPr>
        <p:txBody>
          <a:bodyPr wrap="none" lIns="0" tIns="0" rIns="0" bIns="0" rtlCol="0" anchor="t"/>
          <a:lstStyle/>
          <a:p>
            <a:pPr marL="0" indent="0">
              <a:lnSpc>
                <a:spcPts val="3000"/>
              </a:lnSpc>
              <a:buNone/>
            </a:pPr>
            <a:r>
              <a:rPr lang="en-US" sz="2800" b="1" kern="0" spc="-73" dirty="0">
                <a:solidFill>
                  <a:srgbClr val="000000"/>
                </a:solidFill>
                <a:latin typeface="Inter" pitchFamily="34" charset="0"/>
                <a:ea typeface="Inter" pitchFamily="34" charset="-122"/>
                <a:cs typeface="Inter" pitchFamily="34" charset="-120"/>
              </a:rPr>
              <a:t>Consumer Engagement</a:t>
            </a:r>
            <a:endParaRPr lang="en-US" sz="2800" dirty="0"/>
          </a:p>
        </p:txBody>
      </p:sp>
      <p:sp>
        <p:nvSpPr>
          <p:cNvPr id="9" name="Text 6">
            <a:extLst>
              <a:ext uri="{FF2B5EF4-FFF2-40B4-BE49-F238E27FC236}">
                <a16:creationId xmlns:a16="http://schemas.microsoft.com/office/drawing/2014/main" id="{B40AE229-3C00-5012-5FB5-6DB86FAA2A85}"/>
              </a:ext>
            </a:extLst>
          </p:cNvPr>
          <p:cNvSpPr/>
          <p:nvPr/>
        </p:nvSpPr>
        <p:spPr>
          <a:xfrm>
            <a:off x="10096262" y="5610539"/>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Consumers will be empowered to verify product authenticity through easy-to-use mobile apps.</a:t>
            </a:r>
            <a:endParaRPr lang="en-US" sz="1900" dirty="0"/>
          </a:p>
        </p:txBody>
      </p:sp>
    </p:spTree>
    <p:extLst>
      <p:ext uri="{BB962C8B-B14F-4D97-AF65-F5344CB8AC3E}">
        <p14:creationId xmlns:p14="http://schemas.microsoft.com/office/powerpoint/2010/main" val="1892070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EA9A1A-763B-8D93-95E9-0083219BEB3F}"/>
              </a:ext>
            </a:extLst>
          </p:cNvPr>
          <p:cNvSpPr txBox="1"/>
          <p:nvPr/>
        </p:nvSpPr>
        <p:spPr>
          <a:xfrm>
            <a:off x="4819426" y="858204"/>
            <a:ext cx="4991547" cy="769441"/>
          </a:xfrm>
          <a:prstGeom prst="rect">
            <a:avLst/>
          </a:prstGeom>
          <a:noFill/>
        </p:spPr>
        <p:txBody>
          <a:bodyPr wrap="square">
            <a:spAutoFit/>
          </a:bodyPr>
          <a:lstStyle/>
          <a:p>
            <a:pPr algn="ctr"/>
            <a:r>
              <a:rPr lang="en-US" sz="4400" b="1" dirty="0">
                <a:latin typeface="Inter"/>
              </a:rPr>
              <a:t>Literature Review</a:t>
            </a:r>
            <a:endParaRPr lang="en-IN" sz="4400" dirty="0"/>
          </a:p>
        </p:txBody>
      </p:sp>
      <p:sp>
        <p:nvSpPr>
          <p:cNvPr id="7" name="TextBox 6">
            <a:extLst>
              <a:ext uri="{FF2B5EF4-FFF2-40B4-BE49-F238E27FC236}">
                <a16:creationId xmlns:a16="http://schemas.microsoft.com/office/drawing/2014/main" id="{A5DCFBAF-0DE4-5F11-7F84-63C061C62784}"/>
              </a:ext>
            </a:extLst>
          </p:cNvPr>
          <p:cNvSpPr txBox="1"/>
          <p:nvPr/>
        </p:nvSpPr>
        <p:spPr>
          <a:xfrm>
            <a:off x="775186" y="2339765"/>
            <a:ext cx="2678654" cy="584775"/>
          </a:xfrm>
          <a:prstGeom prst="rect">
            <a:avLst/>
          </a:prstGeom>
          <a:noFill/>
        </p:spPr>
        <p:txBody>
          <a:bodyPr wrap="square" rtlCol="0">
            <a:spAutoFit/>
          </a:bodyPr>
          <a:lstStyle/>
          <a:p>
            <a:r>
              <a:rPr lang="en-US" sz="3200" b="1" u="sng" dirty="0">
                <a:latin typeface="Inter"/>
              </a:rPr>
              <a:t>Summary</a:t>
            </a:r>
            <a:r>
              <a:rPr lang="en-US" u="sng" dirty="0"/>
              <a:t> </a:t>
            </a:r>
            <a:endParaRPr lang="en-IN" u="sng" dirty="0"/>
          </a:p>
        </p:txBody>
      </p:sp>
      <p:sp>
        <p:nvSpPr>
          <p:cNvPr id="8" name="TextBox 7">
            <a:extLst>
              <a:ext uri="{FF2B5EF4-FFF2-40B4-BE49-F238E27FC236}">
                <a16:creationId xmlns:a16="http://schemas.microsoft.com/office/drawing/2014/main" id="{BFA8B71A-9DB1-792B-4163-06CDB1C85424}"/>
              </a:ext>
            </a:extLst>
          </p:cNvPr>
          <p:cNvSpPr txBox="1"/>
          <p:nvPr/>
        </p:nvSpPr>
        <p:spPr>
          <a:xfrm>
            <a:off x="325737" y="3071308"/>
            <a:ext cx="2678654" cy="283154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Inter"/>
              </a:rPr>
              <a:t>The literature highlights using QR codes with blockchain to securely verify product authenticity and prevent counterfeiting through decentralized tracking.</a:t>
            </a:r>
          </a:p>
          <a:p>
            <a:endParaRPr lang="en-IN" dirty="0"/>
          </a:p>
        </p:txBody>
      </p:sp>
      <p:graphicFrame>
        <p:nvGraphicFramePr>
          <p:cNvPr id="2" name="Table 1">
            <a:extLst>
              <a:ext uri="{FF2B5EF4-FFF2-40B4-BE49-F238E27FC236}">
                <a16:creationId xmlns:a16="http://schemas.microsoft.com/office/drawing/2014/main" id="{2E00A38B-025F-7FF4-49E0-43F0BD7A6D57}"/>
              </a:ext>
            </a:extLst>
          </p:cNvPr>
          <p:cNvGraphicFramePr>
            <a:graphicFrameLocks noGrp="1"/>
          </p:cNvGraphicFramePr>
          <p:nvPr>
            <p:extLst>
              <p:ext uri="{D42A27DB-BD31-4B8C-83A1-F6EECF244321}">
                <p14:modId xmlns:p14="http://schemas.microsoft.com/office/powerpoint/2010/main" val="2864207746"/>
              </p:ext>
            </p:extLst>
          </p:nvPr>
        </p:nvGraphicFramePr>
        <p:xfrm>
          <a:off x="4022164" y="2318521"/>
          <a:ext cx="9766132" cy="4855718"/>
        </p:xfrm>
        <a:graphic>
          <a:graphicData uri="http://schemas.openxmlformats.org/drawingml/2006/table">
            <a:tbl>
              <a:tblPr firstRow="1" bandRow="1">
                <a:tableStyleId>{5C22544A-7EE6-4342-B048-85BDC9FD1C3A}</a:tableStyleId>
              </a:tblPr>
              <a:tblGrid>
                <a:gridCol w="2839266">
                  <a:extLst>
                    <a:ext uri="{9D8B030D-6E8A-4147-A177-3AD203B41FA5}">
                      <a16:colId xmlns:a16="http://schemas.microsoft.com/office/drawing/2014/main" val="365130134"/>
                    </a:ext>
                  </a:extLst>
                </a:gridCol>
                <a:gridCol w="6926866">
                  <a:extLst>
                    <a:ext uri="{9D8B030D-6E8A-4147-A177-3AD203B41FA5}">
                      <a16:colId xmlns:a16="http://schemas.microsoft.com/office/drawing/2014/main" val="3925117191"/>
                    </a:ext>
                  </a:extLst>
                </a:gridCol>
              </a:tblGrid>
              <a:tr h="0">
                <a:tc>
                  <a:txBody>
                    <a:bodyPr/>
                    <a:lstStyle/>
                    <a:p>
                      <a:pPr algn="l"/>
                      <a:r>
                        <a:rPr lang="en-US" b="0" dirty="0"/>
                        <a:t>Title</a:t>
                      </a:r>
                      <a:endParaRPr lang="en-IN" b="0" dirty="0"/>
                    </a:p>
                  </a:txBody>
                  <a:tcPr/>
                </a:tc>
                <a:tc>
                  <a:txBody>
                    <a:bodyPr/>
                    <a:lstStyle/>
                    <a:p>
                      <a:r>
                        <a:rPr lang="en-US" sz="2160" b="0" i="0" u="none" strike="noStrike" kern="1200" baseline="0" dirty="0">
                          <a:solidFill>
                            <a:schemeClr val="lt1"/>
                          </a:solidFill>
                          <a:latin typeface="+mn-lt"/>
                          <a:ea typeface="+mn-ea"/>
                          <a:cs typeface="+mn-cs"/>
                        </a:rPr>
                        <a:t>FAKE PRODUCT DETECTION USING BLOCKCHAIN</a:t>
                      </a:r>
                    </a:p>
                    <a:p>
                      <a:r>
                        <a:rPr lang="en-IN" sz="2160" b="0" i="0" u="none" strike="noStrike" kern="1200" baseline="0" dirty="0">
                          <a:solidFill>
                            <a:schemeClr val="lt1"/>
                          </a:solidFill>
                          <a:latin typeface="+mn-lt"/>
                          <a:ea typeface="+mn-ea"/>
                          <a:cs typeface="+mn-cs"/>
                        </a:rPr>
                        <a:t>TECHNOLOGY</a:t>
                      </a:r>
                      <a:endParaRPr lang="en-IN" sz="2160" dirty="0"/>
                    </a:p>
                  </a:txBody>
                  <a:tcPr/>
                </a:tc>
                <a:extLst>
                  <a:ext uri="{0D108BD9-81ED-4DB2-BD59-A6C34878D82A}">
                    <a16:rowId xmlns:a16="http://schemas.microsoft.com/office/drawing/2014/main" val="597170016"/>
                  </a:ext>
                </a:extLst>
              </a:tr>
              <a:tr h="558423">
                <a:tc>
                  <a:txBody>
                    <a:bodyPr/>
                    <a:lstStyle/>
                    <a:p>
                      <a:r>
                        <a:rPr lang="en-US" dirty="0"/>
                        <a:t>Issue Year</a:t>
                      </a:r>
                      <a:endParaRPr lang="en-IN" dirty="0"/>
                    </a:p>
                  </a:txBody>
                  <a:tcPr/>
                </a:tc>
                <a:tc>
                  <a:txBody>
                    <a:bodyPr/>
                    <a:lstStyle/>
                    <a:p>
                      <a:r>
                        <a:rPr lang="en-US" dirty="0"/>
                        <a:t>April 2022</a:t>
                      </a:r>
                      <a:endParaRPr lang="en-IN" dirty="0"/>
                    </a:p>
                  </a:txBody>
                  <a:tcPr/>
                </a:tc>
                <a:extLst>
                  <a:ext uri="{0D108BD9-81ED-4DB2-BD59-A6C34878D82A}">
                    <a16:rowId xmlns:a16="http://schemas.microsoft.com/office/drawing/2014/main" val="3765234494"/>
                  </a:ext>
                </a:extLst>
              </a:tr>
              <a:tr h="995449">
                <a:tc>
                  <a:txBody>
                    <a:bodyPr/>
                    <a:lstStyle/>
                    <a:p>
                      <a:r>
                        <a:rPr lang="en-US" dirty="0"/>
                        <a:t>Name of publisher</a:t>
                      </a:r>
                      <a:endParaRPr lang="en-IN" dirty="0"/>
                    </a:p>
                  </a:txBody>
                  <a:tcPr/>
                </a:tc>
                <a:tc>
                  <a:txBody>
                    <a:bodyPr/>
                    <a:lstStyle/>
                    <a:p>
                      <a:r>
                        <a:rPr lang="en-US" dirty="0"/>
                        <a:t>Kunal Wasnik, Isha </a:t>
                      </a:r>
                      <a:r>
                        <a:rPr lang="en-US" dirty="0" err="1"/>
                        <a:t>Sondawle</a:t>
                      </a:r>
                      <a:r>
                        <a:rPr lang="en-US" dirty="0"/>
                        <a:t>, </a:t>
                      </a:r>
                      <a:r>
                        <a:rPr lang="en-US" dirty="0" err="1"/>
                        <a:t>Rushikesh</a:t>
                      </a:r>
                      <a:r>
                        <a:rPr lang="en-US" dirty="0"/>
                        <a:t> Wani, Namita </a:t>
                      </a:r>
                      <a:r>
                        <a:rPr lang="en-US" dirty="0" err="1"/>
                        <a:t>Pulgam</a:t>
                      </a:r>
                      <a:endParaRPr lang="en-IN" dirty="0"/>
                    </a:p>
                  </a:txBody>
                  <a:tcPr/>
                </a:tc>
                <a:extLst>
                  <a:ext uri="{0D108BD9-81ED-4DB2-BD59-A6C34878D82A}">
                    <a16:rowId xmlns:a16="http://schemas.microsoft.com/office/drawing/2014/main" val="3040775199"/>
                  </a:ext>
                </a:extLst>
              </a:tr>
              <a:tr h="558423">
                <a:tc>
                  <a:txBody>
                    <a:bodyPr/>
                    <a:lstStyle/>
                    <a:p>
                      <a:r>
                        <a:rPr lang="en-US" dirty="0"/>
                        <a:t>Institute</a:t>
                      </a:r>
                      <a:endParaRPr lang="en-IN" dirty="0"/>
                    </a:p>
                  </a:txBody>
                  <a:tcPr/>
                </a:tc>
                <a:tc>
                  <a:txBody>
                    <a:bodyPr/>
                    <a:lstStyle/>
                    <a:p>
                      <a:r>
                        <a:rPr lang="en-IN" sz="2160" b="0" i="0" u="none" strike="noStrike" kern="1200" baseline="0" dirty="0" err="1">
                          <a:solidFill>
                            <a:schemeClr val="dk1"/>
                          </a:solidFill>
                          <a:latin typeface="+mn-lt"/>
                          <a:ea typeface="+mn-ea"/>
                          <a:cs typeface="+mn-cs"/>
                        </a:rPr>
                        <a:t>Ramrao</a:t>
                      </a:r>
                      <a:r>
                        <a:rPr lang="en-IN" sz="2160" b="0" i="0" u="none" strike="noStrike" kern="1200" baseline="0" dirty="0">
                          <a:solidFill>
                            <a:schemeClr val="dk1"/>
                          </a:solidFill>
                          <a:latin typeface="+mn-lt"/>
                          <a:ea typeface="+mn-ea"/>
                          <a:cs typeface="+mn-cs"/>
                        </a:rPr>
                        <a:t> </a:t>
                      </a:r>
                      <a:r>
                        <a:rPr lang="en-IN" sz="2160" b="0" i="0" u="none" strike="noStrike" kern="1200" baseline="0" dirty="0" err="1">
                          <a:solidFill>
                            <a:schemeClr val="dk1"/>
                          </a:solidFill>
                          <a:latin typeface="+mn-lt"/>
                          <a:ea typeface="+mn-ea"/>
                          <a:cs typeface="+mn-cs"/>
                        </a:rPr>
                        <a:t>Adik</a:t>
                      </a:r>
                      <a:r>
                        <a:rPr lang="en-IN" sz="2160" b="0" i="0" u="none" strike="noStrike" kern="1200" baseline="0" dirty="0">
                          <a:solidFill>
                            <a:schemeClr val="dk1"/>
                          </a:solidFill>
                          <a:latin typeface="+mn-lt"/>
                          <a:ea typeface="+mn-ea"/>
                          <a:cs typeface="+mn-cs"/>
                        </a:rPr>
                        <a:t> Institute of Technology </a:t>
                      </a:r>
                    </a:p>
                  </a:txBody>
                  <a:tcPr/>
                </a:tc>
                <a:extLst>
                  <a:ext uri="{0D108BD9-81ED-4DB2-BD59-A6C34878D82A}">
                    <a16:rowId xmlns:a16="http://schemas.microsoft.com/office/drawing/2014/main" val="1172694477"/>
                  </a:ext>
                </a:extLst>
              </a:tr>
              <a:tr h="1993615">
                <a:tc>
                  <a:txBody>
                    <a:bodyPr/>
                    <a:lstStyle/>
                    <a:p>
                      <a:r>
                        <a:rPr lang="en-US" dirty="0"/>
                        <a:t>Abstract</a:t>
                      </a:r>
                      <a:endParaRPr lang="en-IN" dirty="0"/>
                    </a:p>
                  </a:txBody>
                  <a:tcPr/>
                </a:tc>
                <a:tc>
                  <a:txBody>
                    <a:bodyPr/>
                    <a:lstStyle/>
                    <a:p>
                      <a:r>
                        <a:rPr lang="en-US" dirty="0"/>
                        <a:t>Blockchain technology addresses supply chain issues like poor coordination, lack of transparency, and product counterfeiting. It enables secure, decentralized traceability and prevents data tampering, ensuring product authenticity and improving counterfeit detection.</a:t>
                      </a:r>
                      <a:endParaRPr lang="en-IN" dirty="0"/>
                    </a:p>
                  </a:txBody>
                  <a:tcPr/>
                </a:tc>
                <a:extLst>
                  <a:ext uri="{0D108BD9-81ED-4DB2-BD59-A6C34878D82A}">
                    <a16:rowId xmlns:a16="http://schemas.microsoft.com/office/drawing/2014/main" val="2771041829"/>
                  </a:ext>
                </a:extLst>
              </a:tr>
            </a:tbl>
          </a:graphicData>
        </a:graphic>
      </p:graphicFrame>
    </p:spTree>
    <p:extLst>
      <p:ext uri="{BB962C8B-B14F-4D97-AF65-F5344CB8AC3E}">
        <p14:creationId xmlns:p14="http://schemas.microsoft.com/office/powerpoint/2010/main" val="265644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BA629A-1E80-830A-CA6C-B0A4D831B0D1}"/>
              </a:ext>
            </a:extLst>
          </p:cNvPr>
          <p:cNvSpPr txBox="1"/>
          <p:nvPr/>
        </p:nvSpPr>
        <p:spPr>
          <a:xfrm>
            <a:off x="548640" y="455516"/>
            <a:ext cx="2872292" cy="779893"/>
          </a:xfrm>
          <a:prstGeom prst="rect">
            <a:avLst/>
          </a:prstGeom>
          <a:noFill/>
        </p:spPr>
        <p:txBody>
          <a:bodyPr wrap="square">
            <a:spAutoFit/>
          </a:bodyPr>
          <a:lstStyle/>
          <a:p>
            <a:pPr marL="0" indent="0">
              <a:lnSpc>
                <a:spcPts val="5550"/>
              </a:lnSpc>
              <a:buNone/>
            </a:pPr>
            <a:r>
              <a:rPr lang="en-US" sz="4400" b="1" dirty="0">
                <a:solidFill>
                  <a:srgbClr val="152D47"/>
                </a:solidFill>
                <a:latin typeface="Inter"/>
                <a:ea typeface="Crimson Pro" pitchFamily="34" charset="-122"/>
                <a:cs typeface="Crimson Pro" pitchFamily="34" charset="-120"/>
              </a:rPr>
              <a:t>Algorithm</a:t>
            </a:r>
            <a:r>
              <a:rPr lang="en-US" sz="1800" b="1" dirty="0">
                <a:solidFill>
                  <a:srgbClr val="152D47"/>
                </a:solidFill>
                <a:latin typeface="Inter"/>
                <a:ea typeface="Crimson Pro" pitchFamily="34" charset="-122"/>
                <a:cs typeface="Crimson Pro" pitchFamily="34" charset="-120"/>
              </a:rPr>
              <a:t> </a:t>
            </a:r>
            <a:endParaRPr lang="en-US" sz="1800" b="1" dirty="0">
              <a:latin typeface="Inter"/>
            </a:endParaRPr>
          </a:p>
        </p:txBody>
      </p:sp>
      <p:cxnSp>
        <p:nvCxnSpPr>
          <p:cNvPr id="8" name="Straight Connector 7">
            <a:extLst>
              <a:ext uri="{FF2B5EF4-FFF2-40B4-BE49-F238E27FC236}">
                <a16:creationId xmlns:a16="http://schemas.microsoft.com/office/drawing/2014/main" id="{D67180DE-2EF3-CCC8-4271-B795E3BB8874}"/>
              </a:ext>
            </a:extLst>
          </p:cNvPr>
          <p:cNvCxnSpPr>
            <a:cxnSpLocks/>
          </p:cNvCxnSpPr>
          <p:nvPr/>
        </p:nvCxnSpPr>
        <p:spPr>
          <a:xfrm>
            <a:off x="6142615" y="978946"/>
            <a:ext cx="0" cy="715383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996B51A-AA8D-850A-4495-F865D5AB0AF7}"/>
              </a:ext>
            </a:extLst>
          </p:cNvPr>
          <p:cNvCxnSpPr/>
          <p:nvPr/>
        </p:nvCxnSpPr>
        <p:spPr>
          <a:xfrm>
            <a:off x="560297" y="1629784"/>
            <a:ext cx="5034579"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12A60ED-7980-FE98-1579-275C9545E5F0}"/>
              </a:ext>
            </a:extLst>
          </p:cNvPr>
          <p:cNvSpPr txBox="1"/>
          <p:nvPr/>
        </p:nvSpPr>
        <p:spPr>
          <a:xfrm>
            <a:off x="635601" y="1629784"/>
            <a:ext cx="3087442" cy="338554"/>
          </a:xfrm>
          <a:prstGeom prst="rect">
            <a:avLst/>
          </a:prstGeom>
          <a:noFill/>
        </p:spPr>
        <p:txBody>
          <a:bodyPr wrap="square" rtlCol="0">
            <a:spAutoFit/>
          </a:bodyPr>
          <a:lstStyle/>
          <a:p>
            <a:r>
              <a:rPr lang="en-US" sz="1600" b="1" dirty="0"/>
              <a:t>Algorithm 1: </a:t>
            </a:r>
            <a:r>
              <a:rPr lang="en-US" sz="1600" dirty="0"/>
              <a:t>Create Product  </a:t>
            </a:r>
            <a:endParaRPr lang="en-IN" sz="1600" dirty="0"/>
          </a:p>
        </p:txBody>
      </p:sp>
      <p:cxnSp>
        <p:nvCxnSpPr>
          <p:cNvPr id="12" name="Straight Connector 11">
            <a:extLst>
              <a:ext uri="{FF2B5EF4-FFF2-40B4-BE49-F238E27FC236}">
                <a16:creationId xmlns:a16="http://schemas.microsoft.com/office/drawing/2014/main" id="{2D8BA165-F9F1-22D3-E14B-CD774A446FF8}"/>
              </a:ext>
            </a:extLst>
          </p:cNvPr>
          <p:cNvCxnSpPr/>
          <p:nvPr/>
        </p:nvCxnSpPr>
        <p:spPr>
          <a:xfrm>
            <a:off x="560296" y="1937561"/>
            <a:ext cx="5034579"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998235A-7B7C-787A-BECF-AA16A7EB478E}"/>
              </a:ext>
            </a:extLst>
          </p:cNvPr>
          <p:cNvSpPr txBox="1"/>
          <p:nvPr/>
        </p:nvSpPr>
        <p:spPr>
          <a:xfrm>
            <a:off x="623945" y="1968338"/>
            <a:ext cx="4959274" cy="3231654"/>
          </a:xfrm>
          <a:prstGeom prst="rect">
            <a:avLst/>
          </a:prstGeom>
          <a:noFill/>
        </p:spPr>
        <p:txBody>
          <a:bodyPr wrap="square" rtlCol="0">
            <a:spAutoFit/>
          </a:bodyPr>
          <a:lstStyle/>
          <a:p>
            <a:r>
              <a:rPr lang="en-US" sz="1600" b="1" dirty="0"/>
              <a:t>Input: </a:t>
            </a:r>
            <a:r>
              <a:rPr lang="en-US" sz="1600" dirty="0"/>
              <a:t>Product Name, Product Price, Product Stock</a:t>
            </a:r>
          </a:p>
          <a:p>
            <a:r>
              <a:rPr lang="en-US" sz="1600" b="1" dirty="0"/>
              <a:t>Output: </a:t>
            </a:r>
            <a:r>
              <a:rPr lang="en-US" sz="1600" dirty="0"/>
              <a:t>Added Product </a:t>
            </a:r>
          </a:p>
          <a:p>
            <a:endParaRPr lang="en-US" sz="1600" b="1" dirty="0"/>
          </a:p>
          <a:p>
            <a:r>
              <a:rPr lang="en-US" sz="1600" b="1" dirty="0"/>
              <a:t>if </a:t>
            </a:r>
            <a:r>
              <a:rPr lang="en-US" sz="1600" dirty="0" err="1"/>
              <a:t>msg.sender</a:t>
            </a:r>
            <a:r>
              <a:rPr lang="en-US" sz="1600" dirty="0"/>
              <a:t> is not manufacturer </a:t>
            </a:r>
            <a:r>
              <a:rPr lang="en-US" sz="1600" b="1" dirty="0"/>
              <a:t>then</a:t>
            </a:r>
            <a:endParaRPr lang="en-US" sz="1600" dirty="0"/>
          </a:p>
          <a:p>
            <a:r>
              <a:rPr lang="en-US" sz="1600" b="1" dirty="0"/>
              <a:t>     </a:t>
            </a:r>
            <a:r>
              <a:rPr lang="en-US" sz="1600" dirty="0"/>
              <a:t>throw;</a:t>
            </a:r>
          </a:p>
          <a:p>
            <a:r>
              <a:rPr lang="en-US" sz="1600" dirty="0"/>
              <a:t>     end</a:t>
            </a:r>
          </a:p>
          <a:p>
            <a:r>
              <a:rPr lang="en-US" sz="1600" b="1" dirty="0"/>
              <a:t>else </a:t>
            </a:r>
          </a:p>
          <a:p>
            <a:r>
              <a:rPr lang="en-US" sz="1600" b="1" dirty="0"/>
              <a:t>    </a:t>
            </a:r>
            <a:r>
              <a:rPr lang="en-US" sz="1600" dirty="0"/>
              <a:t>insert product in product array</a:t>
            </a:r>
          </a:p>
          <a:p>
            <a:r>
              <a:rPr lang="en-US" sz="1600" b="1" dirty="0"/>
              <a:t>end if</a:t>
            </a:r>
          </a:p>
          <a:p>
            <a:r>
              <a:rPr lang="en-US" sz="2000" b="1" dirty="0"/>
              <a:t>     </a:t>
            </a:r>
            <a:r>
              <a:rPr lang="en-US" sz="2000" dirty="0"/>
              <a:t> </a:t>
            </a:r>
          </a:p>
          <a:p>
            <a:endParaRPr lang="en-US" sz="2000" b="1" dirty="0"/>
          </a:p>
          <a:p>
            <a:endParaRPr lang="en-IN" sz="2000" dirty="0"/>
          </a:p>
        </p:txBody>
      </p:sp>
      <p:cxnSp>
        <p:nvCxnSpPr>
          <p:cNvPr id="14" name="Straight Connector 13">
            <a:extLst>
              <a:ext uri="{FF2B5EF4-FFF2-40B4-BE49-F238E27FC236}">
                <a16:creationId xmlns:a16="http://schemas.microsoft.com/office/drawing/2014/main" id="{C7D12C7C-18F6-0E51-67F2-1EE4EE086D09}"/>
              </a:ext>
            </a:extLst>
          </p:cNvPr>
          <p:cNvCxnSpPr>
            <a:cxnSpLocks/>
          </p:cNvCxnSpPr>
          <p:nvPr/>
        </p:nvCxnSpPr>
        <p:spPr>
          <a:xfrm>
            <a:off x="586292" y="4220584"/>
            <a:ext cx="4996927"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E67EE9A-3A53-AD83-C85D-8A4A7E1B5E86}"/>
              </a:ext>
            </a:extLst>
          </p:cNvPr>
          <p:cNvCxnSpPr/>
          <p:nvPr/>
        </p:nvCxnSpPr>
        <p:spPr>
          <a:xfrm>
            <a:off x="586292" y="4541519"/>
            <a:ext cx="503457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824A716-9F1E-84A0-A48A-CBB6E9A307F4}"/>
              </a:ext>
            </a:extLst>
          </p:cNvPr>
          <p:cNvSpPr txBox="1"/>
          <p:nvPr/>
        </p:nvSpPr>
        <p:spPr>
          <a:xfrm>
            <a:off x="661596" y="4541519"/>
            <a:ext cx="3087442" cy="338554"/>
          </a:xfrm>
          <a:prstGeom prst="rect">
            <a:avLst/>
          </a:prstGeom>
          <a:noFill/>
        </p:spPr>
        <p:txBody>
          <a:bodyPr wrap="square" rtlCol="0">
            <a:spAutoFit/>
          </a:bodyPr>
          <a:lstStyle/>
          <a:p>
            <a:r>
              <a:rPr lang="en-US" sz="1600" b="1" dirty="0"/>
              <a:t>Algorithm 2: </a:t>
            </a:r>
            <a:r>
              <a:rPr lang="en-US" sz="1600" dirty="0"/>
              <a:t>Distribute Product  </a:t>
            </a:r>
            <a:endParaRPr lang="en-IN" sz="1600" dirty="0"/>
          </a:p>
        </p:txBody>
      </p:sp>
      <p:cxnSp>
        <p:nvCxnSpPr>
          <p:cNvPr id="17" name="Straight Connector 16">
            <a:extLst>
              <a:ext uri="{FF2B5EF4-FFF2-40B4-BE49-F238E27FC236}">
                <a16:creationId xmlns:a16="http://schemas.microsoft.com/office/drawing/2014/main" id="{082D559C-F2F6-675D-EEF8-6AE1163E9863}"/>
              </a:ext>
            </a:extLst>
          </p:cNvPr>
          <p:cNvCxnSpPr/>
          <p:nvPr/>
        </p:nvCxnSpPr>
        <p:spPr>
          <a:xfrm>
            <a:off x="586291" y="4849296"/>
            <a:ext cx="503457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BA2E6D6-6E59-82B6-8338-2B43952A5E6C}"/>
              </a:ext>
            </a:extLst>
          </p:cNvPr>
          <p:cNvSpPr txBox="1"/>
          <p:nvPr/>
        </p:nvSpPr>
        <p:spPr>
          <a:xfrm>
            <a:off x="661597" y="4903792"/>
            <a:ext cx="4959274" cy="3293209"/>
          </a:xfrm>
          <a:prstGeom prst="rect">
            <a:avLst/>
          </a:prstGeom>
          <a:noFill/>
        </p:spPr>
        <p:txBody>
          <a:bodyPr wrap="square" rtlCol="0">
            <a:spAutoFit/>
          </a:bodyPr>
          <a:lstStyle/>
          <a:p>
            <a:r>
              <a:rPr lang="en-US" sz="1600" b="1" dirty="0"/>
              <a:t>Input: </a:t>
            </a:r>
            <a:r>
              <a:rPr lang="en-US" sz="1600" dirty="0"/>
              <a:t>Product ID</a:t>
            </a:r>
          </a:p>
          <a:p>
            <a:r>
              <a:rPr lang="en-US" sz="1600" b="1" dirty="0"/>
              <a:t>Output: </a:t>
            </a:r>
            <a:r>
              <a:rPr lang="en-US" sz="1600" dirty="0"/>
              <a:t>Changed Product status  </a:t>
            </a:r>
          </a:p>
          <a:p>
            <a:endParaRPr lang="en-US" sz="1600" b="1" dirty="0"/>
          </a:p>
          <a:p>
            <a:r>
              <a:rPr lang="en-US" sz="1600" b="1" dirty="0"/>
              <a:t>if </a:t>
            </a:r>
            <a:r>
              <a:rPr lang="en-US" sz="1600" dirty="0" err="1"/>
              <a:t>msg.sender</a:t>
            </a:r>
            <a:r>
              <a:rPr lang="en-US" sz="1600" dirty="0"/>
              <a:t> is not manufacturer </a:t>
            </a:r>
            <a:r>
              <a:rPr lang="en-US" sz="1600" b="1" dirty="0"/>
              <a:t>then</a:t>
            </a:r>
            <a:endParaRPr lang="en-US" sz="1600" dirty="0"/>
          </a:p>
          <a:p>
            <a:r>
              <a:rPr lang="en-US" sz="1600" b="1" dirty="0"/>
              <a:t>     </a:t>
            </a:r>
            <a:r>
              <a:rPr lang="en-US" sz="1600" dirty="0"/>
              <a:t>throw;</a:t>
            </a:r>
          </a:p>
          <a:p>
            <a:r>
              <a:rPr lang="en-US" sz="1600" dirty="0"/>
              <a:t>     end</a:t>
            </a:r>
          </a:p>
          <a:p>
            <a:r>
              <a:rPr lang="en-US" sz="1600" b="1" dirty="0"/>
              <a:t>else </a:t>
            </a:r>
          </a:p>
          <a:p>
            <a:r>
              <a:rPr lang="en-US" sz="1600" b="1" dirty="0"/>
              <a:t>    </a:t>
            </a:r>
            <a:r>
              <a:rPr lang="en-US" sz="1600" dirty="0"/>
              <a:t>change product status to ‘Shipped’ and set order status as complete</a:t>
            </a:r>
          </a:p>
          <a:p>
            <a:r>
              <a:rPr lang="en-US" sz="1600" b="1" dirty="0"/>
              <a:t>end if</a:t>
            </a:r>
          </a:p>
          <a:p>
            <a:r>
              <a:rPr lang="en-US" sz="2000" b="1" dirty="0"/>
              <a:t>     </a:t>
            </a:r>
            <a:r>
              <a:rPr lang="en-US" sz="2000" dirty="0"/>
              <a:t> </a:t>
            </a:r>
            <a:endParaRPr lang="en-US" sz="2000" b="1" dirty="0"/>
          </a:p>
          <a:p>
            <a:endParaRPr lang="en-IN" sz="2000" dirty="0"/>
          </a:p>
        </p:txBody>
      </p:sp>
      <p:cxnSp>
        <p:nvCxnSpPr>
          <p:cNvPr id="19" name="Straight Connector 18">
            <a:extLst>
              <a:ext uri="{FF2B5EF4-FFF2-40B4-BE49-F238E27FC236}">
                <a16:creationId xmlns:a16="http://schemas.microsoft.com/office/drawing/2014/main" id="{D65DFF8F-FFDD-1FF4-5D0F-46DAE2CDCF18}"/>
              </a:ext>
            </a:extLst>
          </p:cNvPr>
          <p:cNvCxnSpPr/>
          <p:nvPr/>
        </p:nvCxnSpPr>
        <p:spPr>
          <a:xfrm>
            <a:off x="623945" y="7453255"/>
            <a:ext cx="5034579"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84636FA-6E84-3961-FAE7-66D2F2712F0B}"/>
              </a:ext>
            </a:extLst>
          </p:cNvPr>
          <p:cNvCxnSpPr/>
          <p:nvPr/>
        </p:nvCxnSpPr>
        <p:spPr>
          <a:xfrm>
            <a:off x="6610575" y="1135149"/>
            <a:ext cx="5034579"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D1AB1DE-9798-77EE-C5B3-4BDC8F65866C}"/>
              </a:ext>
            </a:extLst>
          </p:cNvPr>
          <p:cNvSpPr txBox="1"/>
          <p:nvPr/>
        </p:nvSpPr>
        <p:spPr>
          <a:xfrm>
            <a:off x="6675119" y="1135149"/>
            <a:ext cx="3087442" cy="338554"/>
          </a:xfrm>
          <a:prstGeom prst="rect">
            <a:avLst/>
          </a:prstGeom>
          <a:noFill/>
        </p:spPr>
        <p:txBody>
          <a:bodyPr wrap="square" rtlCol="0">
            <a:spAutoFit/>
          </a:bodyPr>
          <a:lstStyle/>
          <a:p>
            <a:r>
              <a:rPr lang="en-US" sz="1600" b="1" dirty="0"/>
              <a:t>Algorithm 3: </a:t>
            </a:r>
            <a:r>
              <a:rPr lang="en-US" sz="1600" dirty="0"/>
              <a:t>Seller Registration   </a:t>
            </a:r>
            <a:endParaRPr lang="en-IN" sz="1600" dirty="0"/>
          </a:p>
        </p:txBody>
      </p:sp>
      <p:cxnSp>
        <p:nvCxnSpPr>
          <p:cNvPr id="22" name="Straight Connector 21">
            <a:extLst>
              <a:ext uri="{FF2B5EF4-FFF2-40B4-BE49-F238E27FC236}">
                <a16:creationId xmlns:a16="http://schemas.microsoft.com/office/drawing/2014/main" id="{382462E5-A961-2949-73E3-9C4690171C70}"/>
              </a:ext>
            </a:extLst>
          </p:cNvPr>
          <p:cNvCxnSpPr/>
          <p:nvPr/>
        </p:nvCxnSpPr>
        <p:spPr>
          <a:xfrm>
            <a:off x="6610574" y="1442926"/>
            <a:ext cx="5034579"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A371774-0E2B-BD21-410F-9C4A7645573D}"/>
              </a:ext>
            </a:extLst>
          </p:cNvPr>
          <p:cNvSpPr txBox="1"/>
          <p:nvPr/>
        </p:nvSpPr>
        <p:spPr>
          <a:xfrm>
            <a:off x="6739662" y="1509546"/>
            <a:ext cx="4959274" cy="3293209"/>
          </a:xfrm>
          <a:prstGeom prst="rect">
            <a:avLst/>
          </a:prstGeom>
          <a:noFill/>
        </p:spPr>
        <p:txBody>
          <a:bodyPr wrap="square" rtlCol="0">
            <a:spAutoFit/>
          </a:bodyPr>
          <a:lstStyle/>
          <a:p>
            <a:r>
              <a:rPr lang="en-US" sz="1600" b="1" dirty="0"/>
              <a:t>Input: </a:t>
            </a:r>
            <a:r>
              <a:rPr lang="en-US" sz="1600" dirty="0"/>
              <a:t>Minimum amount of registration fee set by manufacturer</a:t>
            </a:r>
          </a:p>
          <a:p>
            <a:r>
              <a:rPr lang="en-US" sz="1600" b="1" dirty="0"/>
              <a:t>Output: </a:t>
            </a:r>
            <a:r>
              <a:rPr lang="en-US" sz="1600" dirty="0"/>
              <a:t>Registered Seller</a:t>
            </a:r>
          </a:p>
          <a:p>
            <a:endParaRPr lang="en-US" sz="1600" b="1" dirty="0"/>
          </a:p>
          <a:p>
            <a:r>
              <a:rPr lang="en-US" sz="1600" b="1" dirty="0"/>
              <a:t>if </a:t>
            </a:r>
            <a:r>
              <a:rPr lang="en-US" sz="1600" dirty="0" err="1"/>
              <a:t>msg.sender</a:t>
            </a:r>
            <a:r>
              <a:rPr lang="en-US" sz="1600" dirty="0"/>
              <a:t> is registered seller </a:t>
            </a:r>
            <a:r>
              <a:rPr lang="en-US" sz="1600" b="1" dirty="0"/>
              <a:t>then</a:t>
            </a:r>
            <a:endParaRPr lang="en-US" sz="1600" dirty="0"/>
          </a:p>
          <a:p>
            <a:r>
              <a:rPr lang="en-US" sz="1600" b="1" dirty="0"/>
              <a:t>     </a:t>
            </a:r>
            <a:r>
              <a:rPr lang="en-US" sz="1600" dirty="0"/>
              <a:t>throw;</a:t>
            </a:r>
          </a:p>
          <a:p>
            <a:r>
              <a:rPr lang="en-US" sz="1600" dirty="0"/>
              <a:t>     end</a:t>
            </a:r>
          </a:p>
          <a:p>
            <a:r>
              <a:rPr lang="en-US" sz="1600" b="1" dirty="0"/>
              <a:t>else </a:t>
            </a:r>
          </a:p>
          <a:p>
            <a:r>
              <a:rPr lang="en-US" sz="1600" b="1" dirty="0"/>
              <a:t>     </a:t>
            </a:r>
            <a:r>
              <a:rPr lang="en-US" sz="1600" dirty="0"/>
              <a:t>map </a:t>
            </a:r>
            <a:r>
              <a:rPr lang="en-US" sz="1600" dirty="0" err="1"/>
              <a:t>msg.sender</a:t>
            </a:r>
            <a:r>
              <a:rPr lang="en-US" sz="1600" dirty="0"/>
              <a:t> is true  </a:t>
            </a:r>
          </a:p>
          <a:p>
            <a:r>
              <a:rPr lang="en-US" sz="1600" b="1" dirty="0"/>
              <a:t>end if</a:t>
            </a:r>
          </a:p>
          <a:p>
            <a:r>
              <a:rPr lang="en-US" sz="2000" b="1" dirty="0"/>
              <a:t>     </a:t>
            </a:r>
            <a:r>
              <a:rPr lang="en-US" sz="2000" dirty="0"/>
              <a:t> </a:t>
            </a:r>
            <a:endParaRPr lang="en-US" sz="2000" b="1" dirty="0"/>
          </a:p>
          <a:p>
            <a:endParaRPr lang="en-IN" sz="2000" dirty="0"/>
          </a:p>
        </p:txBody>
      </p:sp>
      <p:cxnSp>
        <p:nvCxnSpPr>
          <p:cNvPr id="24" name="Straight Connector 23">
            <a:extLst>
              <a:ext uri="{FF2B5EF4-FFF2-40B4-BE49-F238E27FC236}">
                <a16:creationId xmlns:a16="http://schemas.microsoft.com/office/drawing/2014/main" id="{287DDC8F-6A5B-3A3C-9B7E-7C7F24C21186}"/>
              </a:ext>
            </a:extLst>
          </p:cNvPr>
          <p:cNvCxnSpPr>
            <a:cxnSpLocks/>
          </p:cNvCxnSpPr>
          <p:nvPr/>
        </p:nvCxnSpPr>
        <p:spPr>
          <a:xfrm>
            <a:off x="6739662" y="4065467"/>
            <a:ext cx="5007688"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1B4277B-1E0E-BA7B-2D7E-7EEC8D4C082F}"/>
              </a:ext>
            </a:extLst>
          </p:cNvPr>
          <p:cNvCxnSpPr/>
          <p:nvPr/>
        </p:nvCxnSpPr>
        <p:spPr>
          <a:xfrm>
            <a:off x="6712771" y="4434802"/>
            <a:ext cx="5034579"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625166D-D096-76FD-1665-B31951233041}"/>
              </a:ext>
            </a:extLst>
          </p:cNvPr>
          <p:cNvSpPr txBox="1"/>
          <p:nvPr/>
        </p:nvSpPr>
        <p:spPr>
          <a:xfrm>
            <a:off x="6777315" y="4444122"/>
            <a:ext cx="3087442" cy="338554"/>
          </a:xfrm>
          <a:prstGeom prst="rect">
            <a:avLst/>
          </a:prstGeom>
          <a:noFill/>
        </p:spPr>
        <p:txBody>
          <a:bodyPr wrap="square" rtlCol="0">
            <a:spAutoFit/>
          </a:bodyPr>
          <a:lstStyle/>
          <a:p>
            <a:r>
              <a:rPr lang="en-US" sz="1600" b="1" dirty="0"/>
              <a:t>Algorithm 4: </a:t>
            </a:r>
            <a:r>
              <a:rPr lang="en-US" sz="1600" dirty="0"/>
              <a:t>Buy Product   </a:t>
            </a:r>
            <a:endParaRPr lang="en-IN" sz="1600" dirty="0"/>
          </a:p>
        </p:txBody>
      </p:sp>
      <p:cxnSp>
        <p:nvCxnSpPr>
          <p:cNvPr id="27" name="Straight Connector 26">
            <a:extLst>
              <a:ext uri="{FF2B5EF4-FFF2-40B4-BE49-F238E27FC236}">
                <a16:creationId xmlns:a16="http://schemas.microsoft.com/office/drawing/2014/main" id="{18B3AA1B-6310-60C0-94AA-02BD6D3CE5B1}"/>
              </a:ext>
            </a:extLst>
          </p:cNvPr>
          <p:cNvCxnSpPr/>
          <p:nvPr/>
        </p:nvCxnSpPr>
        <p:spPr>
          <a:xfrm>
            <a:off x="6702010" y="4751899"/>
            <a:ext cx="5034579" cy="0"/>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3A5134E-EFC0-642E-78DC-DFA193A728DC}"/>
              </a:ext>
            </a:extLst>
          </p:cNvPr>
          <p:cNvSpPr txBox="1"/>
          <p:nvPr/>
        </p:nvSpPr>
        <p:spPr>
          <a:xfrm>
            <a:off x="6796142" y="4710796"/>
            <a:ext cx="4959274" cy="3908762"/>
          </a:xfrm>
          <a:prstGeom prst="rect">
            <a:avLst/>
          </a:prstGeom>
          <a:noFill/>
        </p:spPr>
        <p:txBody>
          <a:bodyPr wrap="square" rtlCol="0">
            <a:spAutoFit/>
          </a:bodyPr>
          <a:lstStyle/>
          <a:p>
            <a:r>
              <a:rPr lang="en-US" sz="1600" b="1" dirty="0"/>
              <a:t>Input: </a:t>
            </a:r>
            <a:r>
              <a:rPr lang="en-US" sz="1600" dirty="0"/>
              <a:t>Product ID, Seller Name, Amount to Buy	</a:t>
            </a:r>
          </a:p>
          <a:p>
            <a:r>
              <a:rPr lang="en-US" sz="1600" b="1" dirty="0"/>
              <a:t>Output: </a:t>
            </a:r>
            <a:r>
              <a:rPr lang="en-US" sz="1600" dirty="0"/>
              <a:t>Set Current Owner of product as </a:t>
            </a:r>
            <a:r>
              <a:rPr lang="en-US" sz="1600" dirty="0" err="1"/>
              <a:t>msg.sender</a:t>
            </a:r>
            <a:r>
              <a:rPr lang="en-US" sz="1600" dirty="0"/>
              <a:t> </a:t>
            </a:r>
          </a:p>
          <a:p>
            <a:endParaRPr lang="en-US" sz="1600" b="1" dirty="0"/>
          </a:p>
          <a:p>
            <a:r>
              <a:rPr lang="en-US" sz="1600" b="1" dirty="0"/>
              <a:t>if </a:t>
            </a:r>
            <a:r>
              <a:rPr lang="en-US" sz="1600" dirty="0" err="1"/>
              <a:t>msg.sender</a:t>
            </a:r>
            <a:r>
              <a:rPr lang="en-US" sz="1600" dirty="0"/>
              <a:t> is not registered seller </a:t>
            </a:r>
            <a:r>
              <a:rPr lang="en-US" sz="1600" b="1" dirty="0"/>
              <a:t>then</a:t>
            </a:r>
            <a:endParaRPr lang="en-US" sz="1600" dirty="0"/>
          </a:p>
          <a:p>
            <a:r>
              <a:rPr lang="en-US" sz="1600" b="1" dirty="0"/>
              <a:t>     </a:t>
            </a:r>
            <a:r>
              <a:rPr lang="en-US" sz="1600" dirty="0"/>
              <a:t>throw;</a:t>
            </a:r>
          </a:p>
          <a:p>
            <a:r>
              <a:rPr lang="en-US" sz="1600" dirty="0"/>
              <a:t>     end</a:t>
            </a:r>
          </a:p>
          <a:p>
            <a:r>
              <a:rPr lang="en-US" sz="1600" b="1" dirty="0"/>
              <a:t>else if </a:t>
            </a:r>
            <a:r>
              <a:rPr lang="en-US" sz="1600" dirty="0" err="1"/>
              <a:t>msg.value</a:t>
            </a:r>
            <a:r>
              <a:rPr lang="en-US" sz="1600" dirty="0"/>
              <a:t> is less that required amount </a:t>
            </a:r>
            <a:r>
              <a:rPr lang="en-US" sz="1600" b="1" dirty="0"/>
              <a:t>then</a:t>
            </a:r>
          </a:p>
          <a:p>
            <a:r>
              <a:rPr lang="en-US" sz="1600" dirty="0"/>
              <a:t>         throw;</a:t>
            </a:r>
          </a:p>
          <a:p>
            <a:r>
              <a:rPr lang="en-US" sz="1600" dirty="0"/>
              <a:t>         end</a:t>
            </a:r>
          </a:p>
          <a:p>
            <a:r>
              <a:rPr lang="en-US" sz="1600" b="1" dirty="0"/>
              <a:t>else </a:t>
            </a:r>
          </a:p>
          <a:p>
            <a:r>
              <a:rPr lang="en-US" sz="1600" b="1" dirty="0"/>
              <a:t>    </a:t>
            </a:r>
            <a:r>
              <a:rPr lang="en-US" sz="1600" dirty="0"/>
              <a:t>set product owner name as seller name &amp; store account address of seller </a:t>
            </a:r>
          </a:p>
          <a:p>
            <a:r>
              <a:rPr lang="en-US" sz="1600" b="1" dirty="0"/>
              <a:t>end if</a:t>
            </a:r>
          </a:p>
          <a:p>
            <a:r>
              <a:rPr lang="en-US" sz="2000" b="1" dirty="0"/>
              <a:t>     </a:t>
            </a:r>
            <a:r>
              <a:rPr lang="en-US" sz="2000" dirty="0"/>
              <a:t> </a:t>
            </a:r>
            <a:endParaRPr lang="en-US" sz="2000" b="1" dirty="0"/>
          </a:p>
          <a:p>
            <a:endParaRPr lang="en-IN" sz="2000" dirty="0"/>
          </a:p>
        </p:txBody>
      </p:sp>
      <p:cxnSp>
        <p:nvCxnSpPr>
          <p:cNvPr id="29" name="Straight Connector 28">
            <a:extLst>
              <a:ext uri="{FF2B5EF4-FFF2-40B4-BE49-F238E27FC236}">
                <a16:creationId xmlns:a16="http://schemas.microsoft.com/office/drawing/2014/main" id="{2715E86D-FE5E-9038-EC14-87E32C914719}"/>
              </a:ext>
            </a:extLst>
          </p:cNvPr>
          <p:cNvCxnSpPr/>
          <p:nvPr/>
        </p:nvCxnSpPr>
        <p:spPr>
          <a:xfrm>
            <a:off x="6720837" y="7960377"/>
            <a:ext cx="5034579"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What Is an Algorithm? | HowStuffWorks">
            <a:extLst>
              <a:ext uri="{FF2B5EF4-FFF2-40B4-BE49-F238E27FC236}">
                <a16:creationId xmlns:a16="http://schemas.microsoft.com/office/drawing/2014/main" id="{3E1C2743-9D88-9ED7-D936-1E5D105C2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014" y="1995147"/>
            <a:ext cx="3173508" cy="1786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perts on the Pros and Cons of Algorithms">
            <a:extLst>
              <a:ext uri="{FF2B5EF4-FFF2-40B4-BE49-F238E27FC236}">
                <a16:creationId xmlns:a16="http://schemas.microsoft.com/office/drawing/2014/main" id="{847689F6-495B-672E-8793-13D45B2C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368" y="5565777"/>
            <a:ext cx="3263154" cy="163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6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015E1-E8C7-F018-5811-6F4CC6399D09}"/>
              </a:ext>
            </a:extLst>
          </p:cNvPr>
          <p:cNvSpPr txBox="1"/>
          <p:nvPr/>
        </p:nvSpPr>
        <p:spPr>
          <a:xfrm>
            <a:off x="2474259" y="408791"/>
            <a:ext cx="9929308" cy="646331"/>
          </a:xfrm>
          <a:prstGeom prst="rect">
            <a:avLst/>
          </a:prstGeom>
          <a:noFill/>
        </p:spPr>
        <p:txBody>
          <a:bodyPr wrap="square" rtlCol="0">
            <a:spAutoFit/>
          </a:bodyPr>
          <a:lstStyle/>
          <a:p>
            <a:pPr algn="ctr"/>
            <a:r>
              <a:rPr lang="en-US" sz="3600" b="1" dirty="0">
                <a:latin typeface="Inter"/>
              </a:rPr>
              <a:t>Architecture Diagram</a:t>
            </a:r>
            <a:endParaRPr lang="en-IN" b="1" dirty="0">
              <a:latin typeface="Inter"/>
            </a:endParaRPr>
          </a:p>
        </p:txBody>
      </p:sp>
      <p:pic>
        <p:nvPicPr>
          <p:cNvPr id="4" name="Picture 3">
            <a:extLst>
              <a:ext uri="{FF2B5EF4-FFF2-40B4-BE49-F238E27FC236}">
                <a16:creationId xmlns:a16="http://schemas.microsoft.com/office/drawing/2014/main" id="{7012E98B-20FC-D8FD-F082-D03D5078B1E9}"/>
              </a:ext>
            </a:extLst>
          </p:cNvPr>
          <p:cNvPicPr>
            <a:picLocks noChangeAspect="1"/>
          </p:cNvPicPr>
          <p:nvPr/>
        </p:nvPicPr>
        <p:blipFill>
          <a:blip r:embed="rId2"/>
          <a:srcRect t="5060" r="2822" b="5184"/>
          <a:stretch/>
        </p:blipFill>
        <p:spPr>
          <a:xfrm>
            <a:off x="3351623" y="1409252"/>
            <a:ext cx="7943906" cy="62824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50438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1318</TotalTime>
  <Words>1351</Words>
  <Application>Microsoft Office PowerPoint</Application>
  <PresentationFormat>Custom</PresentationFormat>
  <Paragraphs>184</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Cabin</vt:lpstr>
      <vt:lpstr>Calibri</vt:lpstr>
      <vt:lpstr>Calibri Light</vt:lpstr>
      <vt:lpstr>Crimson Pro</vt:lpstr>
      <vt:lpstr>Heebo</vt:lpstr>
      <vt:lpstr>Inter</vt:lpstr>
      <vt:lpstr>Unbounded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Abhinav Mali</cp:lastModifiedBy>
  <cp:revision>10</cp:revision>
  <dcterms:created xsi:type="dcterms:W3CDTF">2024-09-22T16:50:05Z</dcterms:created>
  <dcterms:modified xsi:type="dcterms:W3CDTF">2025-01-24T17:16:46Z</dcterms:modified>
</cp:coreProperties>
</file>